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1" r:id="rId2"/>
    <p:sldId id="292" r:id="rId3"/>
    <p:sldId id="294" r:id="rId4"/>
    <p:sldId id="305" r:id="rId5"/>
    <p:sldId id="306" r:id="rId6"/>
    <p:sldId id="307" r:id="rId7"/>
    <p:sldId id="308" r:id="rId8"/>
    <p:sldId id="309" r:id="rId9"/>
    <p:sldId id="315" r:id="rId10"/>
    <p:sldId id="314" r:id="rId11"/>
    <p:sldId id="304" r:id="rId12"/>
    <p:sldId id="316" r:id="rId13"/>
    <p:sldId id="317" r:id="rId14"/>
    <p:sldId id="310" r:id="rId15"/>
    <p:sldId id="311" r:id="rId16"/>
    <p:sldId id="312" r:id="rId17"/>
    <p:sldId id="322" r:id="rId18"/>
    <p:sldId id="329" r:id="rId19"/>
    <p:sldId id="321" r:id="rId20"/>
    <p:sldId id="295" r:id="rId21"/>
    <p:sldId id="328" r:id="rId22"/>
    <p:sldId id="325" r:id="rId23"/>
    <p:sldId id="323" r:id="rId24"/>
    <p:sldId id="326" r:id="rId25"/>
    <p:sldId id="327" r:id="rId26"/>
    <p:sldId id="270" r:id="rId27"/>
    <p:sldId id="300" r:id="rId28"/>
    <p:sldId id="301" r:id="rId29"/>
    <p:sldId id="303" r:id="rId30"/>
    <p:sldId id="330" r:id="rId31"/>
    <p:sldId id="332" r:id="rId32"/>
    <p:sldId id="333" r:id="rId33"/>
    <p:sldId id="334" r:id="rId34"/>
    <p:sldId id="297" r:id="rId35"/>
    <p:sldId id="335" r:id="rId36"/>
    <p:sldId id="337" r:id="rId37"/>
    <p:sldId id="336" r:id="rId38"/>
    <p:sldId id="319" r:id="rId39"/>
    <p:sldId id="293" r:id="rId40"/>
    <p:sldId id="33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5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68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0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05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84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2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67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06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2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4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4995334" cy="418134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1609859"/>
            <a:ext cx="4995332" cy="418134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5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4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2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7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8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3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208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627763"/>
            <a:ext cx="10131425" cy="4163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33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5AE8-EEAF-4206-99D8-813FE82D5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Fluvial Geomorphology:</a:t>
            </a:r>
            <a:br>
              <a:rPr lang="en-US" dirty="0"/>
            </a:br>
            <a:r>
              <a:rPr lang="en-US" dirty="0"/>
              <a:t>Basic Channel Ratios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EEA35-3677-4860-8F47-6D044D2C5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Zach </a:t>
            </a:r>
            <a:r>
              <a:rPr lang="en-US" dirty="0" err="1"/>
              <a:t>HIlgendorf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80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4D926A-E2D8-4387-B3C4-508BE4536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r="28293"/>
          <a:stretch/>
        </p:blipFill>
        <p:spPr>
          <a:xfrm>
            <a:off x="6313713" y="916912"/>
            <a:ext cx="5434149" cy="51727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E7E857-BDC6-475E-920A-4C838D48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Ratios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30A07-F799-49C1-8C9B-282FAF781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Ratio: Comparison of two values as a quotient</a:t>
            </a:r>
          </a:p>
          <a:p>
            <a:r>
              <a:rPr lang="en-US" dirty="0"/>
              <a:t>8 Apples</a:t>
            </a:r>
          </a:p>
          <a:p>
            <a:r>
              <a:rPr lang="en-US" dirty="0"/>
              <a:t>4 Bananas</a:t>
            </a:r>
          </a:p>
          <a:p>
            <a:r>
              <a:rPr lang="en-US" dirty="0"/>
              <a:t>Great Smoothie</a:t>
            </a:r>
          </a:p>
          <a:p>
            <a:r>
              <a:rPr lang="en-US" dirty="0"/>
              <a:t>8:4 Ratio (2:1 Simplified)</a:t>
            </a:r>
          </a:p>
          <a:p>
            <a:r>
              <a:rPr lang="en-US" dirty="0"/>
              <a:t>Wind Ripples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6F35C-1FF7-49F4-A8F8-1483323C5CEC}"/>
              </a:ext>
            </a:extLst>
          </p:cNvPr>
          <p:cNvCxnSpPr>
            <a:cxnSpLocks/>
          </p:cNvCxnSpPr>
          <p:nvPr/>
        </p:nvCxnSpPr>
        <p:spPr>
          <a:xfrm>
            <a:off x="6777586" y="4408339"/>
            <a:ext cx="0" cy="2224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1C488-0583-4D7B-B99B-5324F243C0ED}"/>
              </a:ext>
            </a:extLst>
          </p:cNvPr>
          <p:cNvCxnSpPr/>
          <p:nvPr/>
        </p:nvCxnSpPr>
        <p:spPr>
          <a:xfrm>
            <a:off x="6685794" y="4408338"/>
            <a:ext cx="18358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BA3B40-FE47-488D-8E98-8C7FAEDD548A}"/>
              </a:ext>
            </a:extLst>
          </p:cNvPr>
          <p:cNvCxnSpPr/>
          <p:nvPr/>
        </p:nvCxnSpPr>
        <p:spPr>
          <a:xfrm>
            <a:off x="6685794" y="4635061"/>
            <a:ext cx="18358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0BA9EE-661D-4F90-B192-D3DC4BF6F53E}"/>
              </a:ext>
            </a:extLst>
          </p:cNvPr>
          <p:cNvSpPr txBox="1"/>
          <p:nvPr/>
        </p:nvSpPr>
        <p:spPr>
          <a:xfrm>
            <a:off x="6835195" y="4408338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93472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5F7B-133E-450A-B589-FEA6995E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6356"/>
            <a:ext cx="10131425" cy="920885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Bankfull</a:t>
            </a:r>
            <a:r>
              <a:rPr lang="en-US" dirty="0"/>
              <a:t>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292A-452F-43DF-A698-C6FC0CFDC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Point of Flooding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F10BB-C3BC-4C03-B949-FFDE52F6D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0"/>
          <a:stretch/>
        </p:blipFill>
        <p:spPr>
          <a:xfrm>
            <a:off x="6623161" y="1460819"/>
            <a:ext cx="5300134" cy="4790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82E703-31BE-4315-AE5F-0D8525734717}"/>
              </a:ext>
            </a:extLst>
          </p:cNvPr>
          <p:cNvSpPr/>
          <p:nvPr/>
        </p:nvSpPr>
        <p:spPr>
          <a:xfrm>
            <a:off x="6849530" y="6604568"/>
            <a:ext cx="6096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https://www.weau.com/content/news/Chippewa-River-above-flood-stage-510226901.html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75CDE-E876-43DE-AFF7-EEABFC7FD985}"/>
              </a:ext>
            </a:extLst>
          </p:cNvPr>
          <p:cNvSpPr txBox="1"/>
          <p:nvPr/>
        </p:nvSpPr>
        <p:spPr>
          <a:xfrm>
            <a:off x="8743129" y="6283462"/>
            <a:ext cx="31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Chippewa River, Wisconsin, USA</a:t>
            </a:r>
          </a:p>
        </p:txBody>
      </p:sp>
    </p:spTree>
    <p:extLst>
      <p:ext uri="{BB962C8B-B14F-4D97-AF65-F5344CB8AC3E}">
        <p14:creationId xmlns:p14="http://schemas.microsoft.com/office/powerpoint/2010/main" val="339895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5F7B-133E-450A-B589-FEA6995E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6356"/>
            <a:ext cx="10131425" cy="920885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Bankfull</a:t>
            </a:r>
            <a:r>
              <a:rPr lang="en-US" dirty="0"/>
              <a:t>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292A-452F-43DF-A698-C6FC0CFDC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Point of Flooding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75CDE-E876-43DE-AFF7-EEABFC7FD985}"/>
              </a:ext>
            </a:extLst>
          </p:cNvPr>
          <p:cNvSpPr txBox="1"/>
          <p:nvPr/>
        </p:nvSpPr>
        <p:spPr>
          <a:xfrm>
            <a:off x="8875019" y="6103753"/>
            <a:ext cx="31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Chippewa River, Wisconsin, USA</a:t>
            </a:r>
          </a:p>
          <a:p>
            <a:pPr algn="r"/>
            <a:r>
              <a:rPr lang="en-US" dirty="0"/>
              <a:t>Photo Credit. Dr. Doug Faulkner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AAD4F-D6A4-40F4-935C-630DAD4CF3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0"/>
          <a:stretch/>
        </p:blipFill>
        <p:spPr>
          <a:xfrm>
            <a:off x="5681136" y="1675131"/>
            <a:ext cx="6387766" cy="44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2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5F7B-133E-450A-B589-FEA6995E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6356"/>
            <a:ext cx="10131425" cy="920885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Bankfull</a:t>
            </a:r>
            <a:r>
              <a:rPr lang="en-US" dirty="0"/>
              <a:t>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292A-452F-43DF-A698-C6FC0CFDC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Point of Flooding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AAB1B-DB98-4A3A-93B2-3F65F0ABC8F3}"/>
              </a:ext>
            </a:extLst>
          </p:cNvPr>
          <p:cNvSpPr txBox="1"/>
          <p:nvPr/>
        </p:nvSpPr>
        <p:spPr>
          <a:xfrm>
            <a:off x="8875019" y="6103753"/>
            <a:ext cx="31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Chippewa River, Wisconsin, USA</a:t>
            </a:r>
          </a:p>
          <a:p>
            <a:pPr algn="r"/>
            <a:r>
              <a:rPr lang="en-US" dirty="0"/>
              <a:t>Photo Credit. Dr. Doug Faulkner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AD8A8A-F70B-4871-BDE8-A1626760A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"/>
          <a:stretch/>
        </p:blipFill>
        <p:spPr>
          <a:xfrm>
            <a:off x="5681136" y="1675131"/>
            <a:ext cx="6387766" cy="44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3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5F7B-133E-450A-B589-FEA6995E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6356"/>
            <a:ext cx="10131425" cy="920885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Bankfull</a:t>
            </a:r>
            <a:r>
              <a:rPr lang="en-US" dirty="0"/>
              <a:t>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292A-452F-43DF-A698-C6FC0CFDC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Point of Flooding</a:t>
            </a:r>
          </a:p>
          <a:p>
            <a:r>
              <a:rPr lang="en-US" dirty="0"/>
              <a:t>~1.5 Year Recurrence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DC788-4473-45A0-91C1-0EA8514F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20" y="2181726"/>
            <a:ext cx="8695202" cy="2934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34786-85B0-401A-8045-C4CCA49DAC0E}"/>
              </a:ext>
            </a:extLst>
          </p:cNvPr>
          <p:cNvSpPr txBox="1"/>
          <p:nvPr/>
        </p:nvSpPr>
        <p:spPr>
          <a:xfrm>
            <a:off x="7700021" y="5115793"/>
            <a:ext cx="433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Wildlands Hydrology: Cross Section handout</a:t>
            </a:r>
          </a:p>
        </p:txBody>
      </p:sp>
    </p:spTree>
    <p:extLst>
      <p:ext uri="{BB962C8B-B14F-4D97-AF65-F5344CB8AC3E}">
        <p14:creationId xmlns:p14="http://schemas.microsoft.com/office/powerpoint/2010/main" val="2260329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5F7B-133E-450A-B589-FEA6995E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6356"/>
            <a:ext cx="10131425" cy="920885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Bankfull</a:t>
            </a:r>
            <a:r>
              <a:rPr lang="en-US" dirty="0"/>
              <a:t>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292A-452F-43DF-A698-C6FC0CFDC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Point of Flooding</a:t>
            </a:r>
          </a:p>
          <a:p>
            <a:r>
              <a:rPr lang="en-US" dirty="0"/>
              <a:t>~1.5 Year Recurrence</a:t>
            </a:r>
          </a:p>
          <a:p>
            <a:r>
              <a:rPr lang="en-US" dirty="0"/>
              <a:t>Important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10890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EACDE-926A-4C2E-A9A8-C040AD69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40" y="1527242"/>
            <a:ext cx="7950028" cy="4724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B5F7B-133E-450A-B589-FEA6995E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6356"/>
            <a:ext cx="10131425" cy="920885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Bankfull</a:t>
            </a:r>
            <a:r>
              <a:rPr lang="en-US" dirty="0"/>
              <a:t>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292A-452F-43DF-A698-C6FC0CFDC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Point of Flooding</a:t>
            </a:r>
          </a:p>
          <a:p>
            <a:r>
              <a:rPr lang="en-US" dirty="0"/>
              <a:t>~1.5 Year Recurrence</a:t>
            </a:r>
          </a:p>
          <a:p>
            <a:r>
              <a:rPr lang="en-US" dirty="0"/>
              <a:t>Important for Classification</a:t>
            </a:r>
          </a:p>
          <a:p>
            <a:r>
              <a:rPr lang="en-US" dirty="0"/>
              <a:t>2D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897C3-527F-40F7-8FCC-A0C45FE5B893}"/>
              </a:ext>
            </a:extLst>
          </p:cNvPr>
          <p:cNvSpPr txBox="1"/>
          <p:nvPr/>
        </p:nvSpPr>
        <p:spPr>
          <a:xfrm>
            <a:off x="9376384" y="4140679"/>
            <a:ext cx="21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Flow Below </a:t>
            </a:r>
            <a:r>
              <a:rPr lang="en-US" b="1" dirty="0" err="1">
                <a:solidFill>
                  <a:schemeClr val="bg1"/>
                </a:solidFill>
              </a:rPr>
              <a:t>Bankfull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2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59B5EC-80E6-4C76-BE90-307D0C9A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37" y="1527240"/>
            <a:ext cx="7950032" cy="4724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B5F7B-133E-450A-B589-FEA6995E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6356"/>
            <a:ext cx="10131425" cy="920885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Bankfull</a:t>
            </a:r>
            <a:r>
              <a:rPr lang="en-US" dirty="0"/>
              <a:t>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292A-452F-43DF-A698-C6FC0CFDC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Point of Flooding</a:t>
            </a:r>
          </a:p>
          <a:p>
            <a:r>
              <a:rPr lang="en-US" dirty="0"/>
              <a:t>~1.5 Year Recurrence</a:t>
            </a:r>
          </a:p>
          <a:p>
            <a:r>
              <a:rPr lang="en-US" dirty="0"/>
              <a:t>Important for Classification</a:t>
            </a:r>
          </a:p>
          <a:p>
            <a:r>
              <a:rPr lang="en-US" dirty="0"/>
              <a:t>2D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B77E9-374F-43B0-9765-AE76A0DCCA76}"/>
              </a:ext>
            </a:extLst>
          </p:cNvPr>
          <p:cNvSpPr txBox="1"/>
          <p:nvPr/>
        </p:nvSpPr>
        <p:spPr>
          <a:xfrm>
            <a:off x="9411420" y="331234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Bankfull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90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59B5EC-80E6-4C76-BE90-307D0C9A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37" y="1527240"/>
            <a:ext cx="7950032" cy="4724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B5F7B-133E-450A-B589-FEA6995E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6356"/>
            <a:ext cx="10131425" cy="920885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Bankfull</a:t>
            </a:r>
            <a:r>
              <a:rPr lang="en-US" dirty="0"/>
              <a:t>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292A-452F-43DF-A698-C6FC0CFDC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Point of Flooding</a:t>
            </a:r>
          </a:p>
          <a:p>
            <a:r>
              <a:rPr lang="en-US" dirty="0"/>
              <a:t>~1.5 Year Recurrence</a:t>
            </a:r>
          </a:p>
          <a:p>
            <a:r>
              <a:rPr lang="en-US" dirty="0"/>
              <a:t>Important for Classification</a:t>
            </a:r>
          </a:p>
          <a:p>
            <a:r>
              <a:rPr lang="en-US" dirty="0"/>
              <a:t>2D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B77E9-374F-43B0-9765-AE76A0DCCA76}"/>
              </a:ext>
            </a:extLst>
          </p:cNvPr>
          <p:cNvSpPr txBox="1"/>
          <p:nvPr/>
        </p:nvSpPr>
        <p:spPr>
          <a:xfrm>
            <a:off x="9411420" y="331234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Bankfull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5E98CB-68BE-4E30-991A-9CEA87243A16}"/>
              </a:ext>
            </a:extLst>
          </p:cNvPr>
          <p:cNvCxnSpPr/>
          <p:nvPr/>
        </p:nvCxnSpPr>
        <p:spPr>
          <a:xfrm flipH="1">
            <a:off x="7827912" y="3082940"/>
            <a:ext cx="181155" cy="4140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30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66084-462E-4E7C-B7D2-BC29F2B9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37" y="1527240"/>
            <a:ext cx="7950031" cy="4724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B5F7B-133E-450A-B589-FEA6995E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6356"/>
            <a:ext cx="10131425" cy="920885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Bankfull</a:t>
            </a:r>
            <a:r>
              <a:rPr lang="en-US" dirty="0"/>
              <a:t>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292A-452F-43DF-A698-C6FC0CFDC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Point of Flooding</a:t>
            </a:r>
          </a:p>
          <a:p>
            <a:r>
              <a:rPr lang="en-US" dirty="0"/>
              <a:t>~1.5 Year Recurrence</a:t>
            </a:r>
          </a:p>
          <a:p>
            <a:r>
              <a:rPr lang="en-US" dirty="0"/>
              <a:t>Important for Classification</a:t>
            </a:r>
          </a:p>
          <a:p>
            <a:r>
              <a:rPr lang="en-US" dirty="0"/>
              <a:t>2D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666B7-024A-482B-944D-F47B893E3027}"/>
              </a:ext>
            </a:extLst>
          </p:cNvPr>
          <p:cNvSpPr txBox="1"/>
          <p:nvPr/>
        </p:nvSpPr>
        <p:spPr>
          <a:xfrm>
            <a:off x="9402793" y="31672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Flooding</a:t>
            </a:r>
          </a:p>
        </p:txBody>
      </p:sp>
    </p:spTree>
    <p:extLst>
      <p:ext uri="{BB962C8B-B14F-4D97-AF65-F5344CB8AC3E}">
        <p14:creationId xmlns:p14="http://schemas.microsoft.com/office/powerpoint/2010/main" val="416570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E3B1-E40B-42F7-BB65-F9E6B0D6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AE4E7-99F2-432F-A80F-9664FEDC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 Different Ratios</a:t>
            </a:r>
          </a:p>
          <a:p>
            <a:r>
              <a:rPr lang="en-US" sz="2800" dirty="0"/>
              <a:t>Understand How Those Ratios Are Used</a:t>
            </a:r>
          </a:p>
        </p:txBody>
      </p:sp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5F390D42-1258-4A13-8FB7-1035C8EED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1" r="4227"/>
          <a:stretch/>
        </p:blipFill>
        <p:spPr>
          <a:xfrm>
            <a:off x="8681070" y="2789853"/>
            <a:ext cx="3510930" cy="4068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D93A0-E587-4527-968A-BE50BD1CBB5A}"/>
              </a:ext>
            </a:extLst>
          </p:cNvPr>
          <p:cNvSpPr txBox="1"/>
          <p:nvPr/>
        </p:nvSpPr>
        <p:spPr>
          <a:xfrm>
            <a:off x="9106420" y="2420521"/>
            <a:ext cx="317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geo-nerd currently talking…</a:t>
            </a:r>
          </a:p>
        </p:txBody>
      </p:sp>
    </p:spTree>
    <p:extLst>
      <p:ext uri="{BB962C8B-B14F-4D97-AF65-F5344CB8AC3E}">
        <p14:creationId xmlns:p14="http://schemas.microsoft.com/office/powerpoint/2010/main" val="2048390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78669-400B-47B1-B609-FCA9A8E9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Width:Depth</a:t>
            </a:r>
            <a:r>
              <a:rPr lang="en-US" dirty="0"/>
              <a:t>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A262EE-C302-4172-A304-A6A6F0B69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3330835" cy="4181341"/>
          </a:xfrm>
        </p:spPr>
        <p:txBody>
          <a:bodyPr/>
          <a:lstStyle/>
          <a:p>
            <a:r>
              <a:rPr lang="en-US" dirty="0"/>
              <a:t>Describes the Shape of the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C7FCB-D760-47CA-8996-911C76F3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37" y="1527240"/>
            <a:ext cx="7950032" cy="4724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6D05B2-C13F-44CA-8B72-E405D58C5ADD}"/>
              </a:ext>
            </a:extLst>
          </p:cNvPr>
          <p:cNvSpPr txBox="1"/>
          <p:nvPr/>
        </p:nvSpPr>
        <p:spPr>
          <a:xfrm>
            <a:off x="9411420" y="331234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Bankfull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40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78669-400B-47B1-B609-FCA9A8E9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Width:Depth</a:t>
            </a:r>
            <a:r>
              <a:rPr lang="en-US" dirty="0"/>
              <a:t>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A262EE-C302-4172-A304-A6A6F0B69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3330835" cy="4181341"/>
          </a:xfrm>
        </p:spPr>
        <p:txBody>
          <a:bodyPr/>
          <a:lstStyle/>
          <a:p>
            <a:r>
              <a:rPr lang="en-US" dirty="0"/>
              <a:t>Describes the Shape of the Channel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19EAC0-F9E1-4305-B6AF-D391E7925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627" y="1530485"/>
            <a:ext cx="6847416" cy="4069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35BDAE-7F95-4273-BDBC-75682F8BD1DF}"/>
              </a:ext>
            </a:extLst>
          </p:cNvPr>
          <p:cNvSpPr txBox="1"/>
          <p:nvPr/>
        </p:nvSpPr>
        <p:spPr>
          <a:xfrm>
            <a:off x="9739224" y="3380399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Bankfull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F88157B-EEFA-47D7-B003-1556AFE123B8}"/>
              </a:ext>
            </a:extLst>
          </p:cNvPr>
          <p:cNvSpPr/>
          <p:nvPr/>
        </p:nvSpPr>
        <p:spPr>
          <a:xfrm>
            <a:off x="8554839" y="3598951"/>
            <a:ext cx="583830" cy="1106343"/>
          </a:xfrm>
          <a:custGeom>
            <a:avLst/>
            <a:gdLst>
              <a:gd name="connsiteX0" fmla="*/ 0 w 605157"/>
              <a:gd name="connsiteY0" fmla="*/ 0 h 1138335"/>
              <a:gd name="connsiteX1" fmla="*/ 26659 w 605157"/>
              <a:gd name="connsiteY1" fmla="*/ 21328 h 1138335"/>
              <a:gd name="connsiteX2" fmla="*/ 31991 w 605157"/>
              <a:gd name="connsiteY2" fmla="*/ 29325 h 1138335"/>
              <a:gd name="connsiteX3" fmla="*/ 42655 w 605157"/>
              <a:gd name="connsiteY3" fmla="*/ 55984 h 1138335"/>
              <a:gd name="connsiteX4" fmla="*/ 45321 w 605157"/>
              <a:gd name="connsiteY4" fmla="*/ 85309 h 1138335"/>
              <a:gd name="connsiteX5" fmla="*/ 47986 w 605157"/>
              <a:gd name="connsiteY5" fmla="*/ 98638 h 1138335"/>
              <a:gd name="connsiteX6" fmla="*/ 50652 w 605157"/>
              <a:gd name="connsiteY6" fmla="*/ 170617 h 1138335"/>
              <a:gd name="connsiteX7" fmla="*/ 55984 w 605157"/>
              <a:gd name="connsiteY7" fmla="*/ 194610 h 1138335"/>
              <a:gd name="connsiteX8" fmla="*/ 58650 w 605157"/>
              <a:gd name="connsiteY8" fmla="*/ 223935 h 1138335"/>
              <a:gd name="connsiteX9" fmla="*/ 61316 w 605157"/>
              <a:gd name="connsiteY9" fmla="*/ 234599 h 1138335"/>
              <a:gd name="connsiteX10" fmla="*/ 63982 w 605157"/>
              <a:gd name="connsiteY10" fmla="*/ 250594 h 1138335"/>
              <a:gd name="connsiteX11" fmla="*/ 66648 w 605157"/>
              <a:gd name="connsiteY11" fmla="*/ 285251 h 1138335"/>
              <a:gd name="connsiteX12" fmla="*/ 71979 w 605157"/>
              <a:gd name="connsiteY12" fmla="*/ 314575 h 1138335"/>
              <a:gd name="connsiteX13" fmla="*/ 74645 w 605157"/>
              <a:gd name="connsiteY13" fmla="*/ 330571 h 1138335"/>
              <a:gd name="connsiteX14" fmla="*/ 77311 w 605157"/>
              <a:gd name="connsiteY14" fmla="*/ 378557 h 1138335"/>
              <a:gd name="connsiteX15" fmla="*/ 82643 w 605157"/>
              <a:gd name="connsiteY15" fmla="*/ 402550 h 1138335"/>
              <a:gd name="connsiteX16" fmla="*/ 85309 w 605157"/>
              <a:gd name="connsiteY16" fmla="*/ 447870 h 1138335"/>
              <a:gd name="connsiteX17" fmla="*/ 90641 w 605157"/>
              <a:gd name="connsiteY17" fmla="*/ 474529 h 1138335"/>
              <a:gd name="connsiteX18" fmla="*/ 93307 w 605157"/>
              <a:gd name="connsiteY18" fmla="*/ 517183 h 1138335"/>
              <a:gd name="connsiteX19" fmla="*/ 95972 w 605157"/>
              <a:gd name="connsiteY19" fmla="*/ 525181 h 1138335"/>
              <a:gd name="connsiteX20" fmla="*/ 98638 w 605157"/>
              <a:gd name="connsiteY20" fmla="*/ 541176 h 1138335"/>
              <a:gd name="connsiteX21" fmla="*/ 103970 w 605157"/>
              <a:gd name="connsiteY21" fmla="*/ 578498 h 1138335"/>
              <a:gd name="connsiteX22" fmla="*/ 106636 w 605157"/>
              <a:gd name="connsiteY22" fmla="*/ 597160 h 1138335"/>
              <a:gd name="connsiteX23" fmla="*/ 111968 w 605157"/>
              <a:gd name="connsiteY23" fmla="*/ 623819 h 1138335"/>
              <a:gd name="connsiteX24" fmla="*/ 114634 w 605157"/>
              <a:gd name="connsiteY24" fmla="*/ 647812 h 1138335"/>
              <a:gd name="connsiteX25" fmla="*/ 119965 w 605157"/>
              <a:gd name="connsiteY25" fmla="*/ 682468 h 1138335"/>
              <a:gd name="connsiteX26" fmla="*/ 125297 w 605157"/>
              <a:gd name="connsiteY26" fmla="*/ 733120 h 1138335"/>
              <a:gd name="connsiteX27" fmla="*/ 127963 w 605157"/>
              <a:gd name="connsiteY27" fmla="*/ 741118 h 1138335"/>
              <a:gd name="connsiteX28" fmla="*/ 130629 w 605157"/>
              <a:gd name="connsiteY28" fmla="*/ 751781 h 1138335"/>
              <a:gd name="connsiteX29" fmla="*/ 138627 w 605157"/>
              <a:gd name="connsiteY29" fmla="*/ 775774 h 1138335"/>
              <a:gd name="connsiteX30" fmla="*/ 149290 w 605157"/>
              <a:gd name="connsiteY30" fmla="*/ 802433 h 1138335"/>
              <a:gd name="connsiteX31" fmla="*/ 159954 w 605157"/>
              <a:gd name="connsiteY31" fmla="*/ 810431 h 1138335"/>
              <a:gd name="connsiteX32" fmla="*/ 165286 w 605157"/>
              <a:gd name="connsiteY32" fmla="*/ 826426 h 1138335"/>
              <a:gd name="connsiteX33" fmla="*/ 170617 w 605157"/>
              <a:gd name="connsiteY33" fmla="*/ 837090 h 1138335"/>
              <a:gd name="connsiteX34" fmla="*/ 178615 w 605157"/>
              <a:gd name="connsiteY34" fmla="*/ 855751 h 1138335"/>
              <a:gd name="connsiteX35" fmla="*/ 194610 w 605157"/>
              <a:gd name="connsiteY35" fmla="*/ 871746 h 1138335"/>
              <a:gd name="connsiteX36" fmla="*/ 202608 w 605157"/>
              <a:gd name="connsiteY36" fmla="*/ 879744 h 1138335"/>
              <a:gd name="connsiteX37" fmla="*/ 210606 w 605157"/>
              <a:gd name="connsiteY37" fmla="*/ 895739 h 1138335"/>
              <a:gd name="connsiteX38" fmla="*/ 226601 w 605157"/>
              <a:gd name="connsiteY38" fmla="*/ 906403 h 1138335"/>
              <a:gd name="connsiteX39" fmla="*/ 231933 w 605157"/>
              <a:gd name="connsiteY39" fmla="*/ 914400 h 1138335"/>
              <a:gd name="connsiteX40" fmla="*/ 255926 w 605157"/>
              <a:gd name="connsiteY40" fmla="*/ 927730 h 1138335"/>
              <a:gd name="connsiteX41" fmla="*/ 263924 w 605157"/>
              <a:gd name="connsiteY41" fmla="*/ 935728 h 1138335"/>
              <a:gd name="connsiteX42" fmla="*/ 269255 w 605157"/>
              <a:gd name="connsiteY42" fmla="*/ 943725 h 1138335"/>
              <a:gd name="connsiteX43" fmla="*/ 277253 w 605157"/>
              <a:gd name="connsiteY43" fmla="*/ 949057 h 1138335"/>
              <a:gd name="connsiteX44" fmla="*/ 293248 w 605157"/>
              <a:gd name="connsiteY44" fmla="*/ 959721 h 1138335"/>
              <a:gd name="connsiteX45" fmla="*/ 306578 w 605157"/>
              <a:gd name="connsiteY45" fmla="*/ 975716 h 1138335"/>
              <a:gd name="connsiteX46" fmla="*/ 322573 w 605157"/>
              <a:gd name="connsiteY46" fmla="*/ 983714 h 1138335"/>
              <a:gd name="connsiteX47" fmla="*/ 330571 w 605157"/>
              <a:gd name="connsiteY47" fmla="*/ 989045 h 1138335"/>
              <a:gd name="connsiteX48" fmla="*/ 359896 w 605157"/>
              <a:gd name="connsiteY48" fmla="*/ 1002375 h 1138335"/>
              <a:gd name="connsiteX49" fmla="*/ 367893 w 605157"/>
              <a:gd name="connsiteY49" fmla="*/ 1007707 h 1138335"/>
              <a:gd name="connsiteX50" fmla="*/ 375891 w 605157"/>
              <a:gd name="connsiteY50" fmla="*/ 1015704 h 1138335"/>
              <a:gd name="connsiteX51" fmla="*/ 386554 w 605157"/>
              <a:gd name="connsiteY51" fmla="*/ 1018370 h 1138335"/>
              <a:gd name="connsiteX52" fmla="*/ 397218 w 605157"/>
              <a:gd name="connsiteY52" fmla="*/ 1023702 h 1138335"/>
              <a:gd name="connsiteX53" fmla="*/ 405216 w 605157"/>
              <a:gd name="connsiteY53" fmla="*/ 1026368 h 1138335"/>
              <a:gd name="connsiteX54" fmla="*/ 421211 w 605157"/>
              <a:gd name="connsiteY54" fmla="*/ 1039697 h 1138335"/>
              <a:gd name="connsiteX55" fmla="*/ 445204 w 605157"/>
              <a:gd name="connsiteY55" fmla="*/ 1053027 h 1138335"/>
              <a:gd name="connsiteX56" fmla="*/ 461199 w 605157"/>
              <a:gd name="connsiteY56" fmla="*/ 1066356 h 1138335"/>
              <a:gd name="connsiteX57" fmla="*/ 469197 w 605157"/>
              <a:gd name="connsiteY57" fmla="*/ 1069022 h 1138335"/>
              <a:gd name="connsiteX58" fmla="*/ 482526 w 605157"/>
              <a:gd name="connsiteY58" fmla="*/ 1077020 h 1138335"/>
              <a:gd name="connsiteX59" fmla="*/ 490524 w 605157"/>
              <a:gd name="connsiteY59" fmla="*/ 1082351 h 1138335"/>
              <a:gd name="connsiteX60" fmla="*/ 498522 w 605157"/>
              <a:gd name="connsiteY60" fmla="*/ 1085017 h 1138335"/>
              <a:gd name="connsiteX61" fmla="*/ 506519 w 605157"/>
              <a:gd name="connsiteY61" fmla="*/ 1090349 h 1138335"/>
              <a:gd name="connsiteX62" fmla="*/ 527847 w 605157"/>
              <a:gd name="connsiteY62" fmla="*/ 1095681 h 1138335"/>
              <a:gd name="connsiteX63" fmla="*/ 535844 w 605157"/>
              <a:gd name="connsiteY63" fmla="*/ 1101013 h 1138335"/>
              <a:gd name="connsiteX64" fmla="*/ 546508 w 605157"/>
              <a:gd name="connsiteY64" fmla="*/ 1109010 h 1138335"/>
              <a:gd name="connsiteX65" fmla="*/ 557171 w 605157"/>
              <a:gd name="connsiteY65" fmla="*/ 1111676 h 1138335"/>
              <a:gd name="connsiteX66" fmla="*/ 573167 w 605157"/>
              <a:gd name="connsiteY66" fmla="*/ 1122340 h 1138335"/>
              <a:gd name="connsiteX67" fmla="*/ 599826 w 605157"/>
              <a:gd name="connsiteY67" fmla="*/ 1133003 h 1138335"/>
              <a:gd name="connsiteX68" fmla="*/ 605157 w 605157"/>
              <a:gd name="connsiteY68" fmla="*/ 1138335 h 113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5157" h="1138335">
                <a:moveTo>
                  <a:pt x="0" y="0"/>
                </a:moveTo>
                <a:cubicBezTo>
                  <a:pt x="22076" y="7359"/>
                  <a:pt x="12877" y="655"/>
                  <a:pt x="26659" y="21328"/>
                </a:cubicBezTo>
                <a:lnTo>
                  <a:pt x="31991" y="29325"/>
                </a:lnTo>
                <a:cubicBezTo>
                  <a:pt x="38580" y="49091"/>
                  <a:pt x="34809" y="40294"/>
                  <a:pt x="42655" y="55984"/>
                </a:cubicBezTo>
                <a:cubicBezTo>
                  <a:pt x="43544" y="65759"/>
                  <a:pt x="44104" y="75569"/>
                  <a:pt x="45321" y="85309"/>
                </a:cubicBezTo>
                <a:cubicBezTo>
                  <a:pt x="45883" y="89805"/>
                  <a:pt x="47703" y="94116"/>
                  <a:pt x="47986" y="98638"/>
                </a:cubicBezTo>
                <a:cubicBezTo>
                  <a:pt x="49483" y="122601"/>
                  <a:pt x="49154" y="146654"/>
                  <a:pt x="50652" y="170617"/>
                </a:cubicBezTo>
                <a:cubicBezTo>
                  <a:pt x="50934" y="175131"/>
                  <a:pt x="54727" y="189584"/>
                  <a:pt x="55984" y="194610"/>
                </a:cubicBezTo>
                <a:cubicBezTo>
                  <a:pt x="56873" y="204385"/>
                  <a:pt x="57353" y="214206"/>
                  <a:pt x="58650" y="223935"/>
                </a:cubicBezTo>
                <a:cubicBezTo>
                  <a:pt x="59134" y="227567"/>
                  <a:pt x="60597" y="231006"/>
                  <a:pt x="61316" y="234599"/>
                </a:cubicBezTo>
                <a:cubicBezTo>
                  <a:pt x="62376" y="239899"/>
                  <a:pt x="63093" y="245262"/>
                  <a:pt x="63982" y="250594"/>
                </a:cubicBezTo>
                <a:cubicBezTo>
                  <a:pt x="64871" y="262146"/>
                  <a:pt x="65435" y="273728"/>
                  <a:pt x="66648" y="285251"/>
                </a:cubicBezTo>
                <a:cubicBezTo>
                  <a:pt x="67628" y="294564"/>
                  <a:pt x="70292" y="305293"/>
                  <a:pt x="71979" y="314575"/>
                </a:cubicBezTo>
                <a:cubicBezTo>
                  <a:pt x="72946" y="319893"/>
                  <a:pt x="73756" y="325239"/>
                  <a:pt x="74645" y="330571"/>
                </a:cubicBezTo>
                <a:cubicBezTo>
                  <a:pt x="75534" y="346566"/>
                  <a:pt x="75923" y="362597"/>
                  <a:pt x="77311" y="378557"/>
                </a:cubicBezTo>
                <a:cubicBezTo>
                  <a:pt x="77762" y="383745"/>
                  <a:pt x="81250" y="396979"/>
                  <a:pt x="82643" y="402550"/>
                </a:cubicBezTo>
                <a:cubicBezTo>
                  <a:pt x="83532" y="417657"/>
                  <a:pt x="83638" y="432830"/>
                  <a:pt x="85309" y="447870"/>
                </a:cubicBezTo>
                <a:cubicBezTo>
                  <a:pt x="86310" y="456877"/>
                  <a:pt x="90641" y="474529"/>
                  <a:pt x="90641" y="474529"/>
                </a:cubicBezTo>
                <a:cubicBezTo>
                  <a:pt x="91530" y="488747"/>
                  <a:pt x="91816" y="503016"/>
                  <a:pt x="93307" y="517183"/>
                </a:cubicBezTo>
                <a:cubicBezTo>
                  <a:pt x="93601" y="519978"/>
                  <a:pt x="95362" y="522438"/>
                  <a:pt x="95972" y="525181"/>
                </a:cubicBezTo>
                <a:cubicBezTo>
                  <a:pt x="97144" y="530458"/>
                  <a:pt x="98006" y="535808"/>
                  <a:pt x="98638" y="541176"/>
                </a:cubicBezTo>
                <a:cubicBezTo>
                  <a:pt x="102886" y="577281"/>
                  <a:pt x="97820" y="560050"/>
                  <a:pt x="103970" y="578498"/>
                </a:cubicBezTo>
                <a:cubicBezTo>
                  <a:pt x="104859" y="584719"/>
                  <a:pt x="105544" y="590972"/>
                  <a:pt x="106636" y="597160"/>
                </a:cubicBezTo>
                <a:cubicBezTo>
                  <a:pt x="108211" y="606084"/>
                  <a:pt x="110555" y="614868"/>
                  <a:pt x="111968" y="623819"/>
                </a:cubicBezTo>
                <a:cubicBezTo>
                  <a:pt x="113223" y="631767"/>
                  <a:pt x="113547" y="639839"/>
                  <a:pt x="114634" y="647812"/>
                </a:cubicBezTo>
                <a:cubicBezTo>
                  <a:pt x="116213" y="659393"/>
                  <a:pt x="118515" y="670870"/>
                  <a:pt x="119965" y="682468"/>
                </a:cubicBezTo>
                <a:cubicBezTo>
                  <a:pt x="121936" y="698239"/>
                  <a:pt x="122394" y="717154"/>
                  <a:pt x="125297" y="733120"/>
                </a:cubicBezTo>
                <a:cubicBezTo>
                  <a:pt x="125800" y="735885"/>
                  <a:pt x="127191" y="738416"/>
                  <a:pt x="127963" y="741118"/>
                </a:cubicBezTo>
                <a:cubicBezTo>
                  <a:pt x="128970" y="744641"/>
                  <a:pt x="129910" y="748188"/>
                  <a:pt x="130629" y="751781"/>
                </a:cubicBezTo>
                <a:cubicBezTo>
                  <a:pt x="134734" y="772306"/>
                  <a:pt x="129756" y="762468"/>
                  <a:pt x="138627" y="775774"/>
                </a:cubicBezTo>
                <a:cubicBezTo>
                  <a:pt x="140849" y="784660"/>
                  <a:pt x="142444" y="795587"/>
                  <a:pt x="149290" y="802433"/>
                </a:cubicBezTo>
                <a:cubicBezTo>
                  <a:pt x="152432" y="805575"/>
                  <a:pt x="156399" y="807765"/>
                  <a:pt x="159954" y="810431"/>
                </a:cubicBezTo>
                <a:cubicBezTo>
                  <a:pt x="161731" y="815763"/>
                  <a:pt x="162773" y="821399"/>
                  <a:pt x="165286" y="826426"/>
                </a:cubicBezTo>
                <a:cubicBezTo>
                  <a:pt x="167063" y="829981"/>
                  <a:pt x="169222" y="833369"/>
                  <a:pt x="170617" y="837090"/>
                </a:cubicBezTo>
                <a:cubicBezTo>
                  <a:pt x="174988" y="848748"/>
                  <a:pt x="170439" y="846553"/>
                  <a:pt x="178615" y="855751"/>
                </a:cubicBezTo>
                <a:cubicBezTo>
                  <a:pt x="183624" y="861387"/>
                  <a:pt x="189278" y="866414"/>
                  <a:pt x="194610" y="871746"/>
                </a:cubicBezTo>
                <a:lnTo>
                  <a:pt x="202608" y="879744"/>
                </a:lnTo>
                <a:cubicBezTo>
                  <a:pt x="204510" y="885450"/>
                  <a:pt x="205741" y="891482"/>
                  <a:pt x="210606" y="895739"/>
                </a:cubicBezTo>
                <a:cubicBezTo>
                  <a:pt x="215429" y="899959"/>
                  <a:pt x="226601" y="906403"/>
                  <a:pt x="226601" y="906403"/>
                </a:cubicBezTo>
                <a:cubicBezTo>
                  <a:pt x="228378" y="909069"/>
                  <a:pt x="229522" y="912290"/>
                  <a:pt x="231933" y="914400"/>
                </a:cubicBezTo>
                <a:cubicBezTo>
                  <a:pt x="243216" y="924273"/>
                  <a:pt x="244940" y="924068"/>
                  <a:pt x="255926" y="927730"/>
                </a:cubicBezTo>
                <a:cubicBezTo>
                  <a:pt x="258592" y="930396"/>
                  <a:pt x="261510" y="932832"/>
                  <a:pt x="263924" y="935728"/>
                </a:cubicBezTo>
                <a:cubicBezTo>
                  <a:pt x="265975" y="938189"/>
                  <a:pt x="266990" y="941460"/>
                  <a:pt x="269255" y="943725"/>
                </a:cubicBezTo>
                <a:cubicBezTo>
                  <a:pt x="271521" y="945991"/>
                  <a:pt x="274792" y="947006"/>
                  <a:pt x="277253" y="949057"/>
                </a:cubicBezTo>
                <a:cubicBezTo>
                  <a:pt x="290566" y="960152"/>
                  <a:pt x="279194" y="955036"/>
                  <a:pt x="293248" y="959721"/>
                </a:cubicBezTo>
                <a:cubicBezTo>
                  <a:pt x="298491" y="967585"/>
                  <a:pt x="298881" y="969301"/>
                  <a:pt x="306578" y="975716"/>
                </a:cubicBezTo>
                <a:cubicBezTo>
                  <a:pt x="318036" y="985265"/>
                  <a:pt x="310551" y="977704"/>
                  <a:pt x="322573" y="983714"/>
                </a:cubicBezTo>
                <a:cubicBezTo>
                  <a:pt x="325439" y="985147"/>
                  <a:pt x="327705" y="987612"/>
                  <a:pt x="330571" y="989045"/>
                </a:cubicBezTo>
                <a:cubicBezTo>
                  <a:pt x="353202" y="1000360"/>
                  <a:pt x="315989" y="973100"/>
                  <a:pt x="359896" y="1002375"/>
                </a:cubicBezTo>
                <a:cubicBezTo>
                  <a:pt x="362562" y="1004152"/>
                  <a:pt x="365432" y="1005656"/>
                  <a:pt x="367893" y="1007707"/>
                </a:cubicBezTo>
                <a:cubicBezTo>
                  <a:pt x="370789" y="1010121"/>
                  <a:pt x="372618" y="1013834"/>
                  <a:pt x="375891" y="1015704"/>
                </a:cubicBezTo>
                <a:cubicBezTo>
                  <a:pt x="379072" y="1017522"/>
                  <a:pt x="383124" y="1017084"/>
                  <a:pt x="386554" y="1018370"/>
                </a:cubicBezTo>
                <a:cubicBezTo>
                  <a:pt x="390275" y="1019766"/>
                  <a:pt x="393565" y="1022136"/>
                  <a:pt x="397218" y="1023702"/>
                </a:cubicBezTo>
                <a:cubicBezTo>
                  <a:pt x="399801" y="1024809"/>
                  <a:pt x="402550" y="1025479"/>
                  <a:pt x="405216" y="1026368"/>
                </a:cubicBezTo>
                <a:cubicBezTo>
                  <a:pt x="433800" y="1045426"/>
                  <a:pt x="390414" y="1015744"/>
                  <a:pt x="421211" y="1039697"/>
                </a:cubicBezTo>
                <a:cubicBezTo>
                  <a:pt x="434963" y="1050393"/>
                  <a:pt x="433136" y="1049004"/>
                  <a:pt x="445204" y="1053027"/>
                </a:cubicBezTo>
                <a:cubicBezTo>
                  <a:pt x="451098" y="1058920"/>
                  <a:pt x="453779" y="1062646"/>
                  <a:pt x="461199" y="1066356"/>
                </a:cubicBezTo>
                <a:cubicBezTo>
                  <a:pt x="463712" y="1067613"/>
                  <a:pt x="466683" y="1067765"/>
                  <a:pt x="469197" y="1069022"/>
                </a:cubicBezTo>
                <a:cubicBezTo>
                  <a:pt x="473831" y="1071339"/>
                  <a:pt x="478132" y="1074274"/>
                  <a:pt x="482526" y="1077020"/>
                </a:cubicBezTo>
                <a:cubicBezTo>
                  <a:pt x="485243" y="1078718"/>
                  <a:pt x="487658" y="1080918"/>
                  <a:pt x="490524" y="1082351"/>
                </a:cubicBezTo>
                <a:cubicBezTo>
                  <a:pt x="493038" y="1083608"/>
                  <a:pt x="495856" y="1084128"/>
                  <a:pt x="498522" y="1085017"/>
                </a:cubicBezTo>
                <a:cubicBezTo>
                  <a:pt x="501188" y="1086794"/>
                  <a:pt x="503508" y="1089254"/>
                  <a:pt x="506519" y="1090349"/>
                </a:cubicBezTo>
                <a:cubicBezTo>
                  <a:pt x="513406" y="1092853"/>
                  <a:pt x="527847" y="1095681"/>
                  <a:pt x="527847" y="1095681"/>
                </a:cubicBezTo>
                <a:cubicBezTo>
                  <a:pt x="530513" y="1097458"/>
                  <a:pt x="533237" y="1099151"/>
                  <a:pt x="535844" y="1101013"/>
                </a:cubicBezTo>
                <a:cubicBezTo>
                  <a:pt x="539460" y="1103595"/>
                  <a:pt x="542534" y="1107023"/>
                  <a:pt x="546508" y="1109010"/>
                </a:cubicBezTo>
                <a:cubicBezTo>
                  <a:pt x="549785" y="1110648"/>
                  <a:pt x="553617" y="1110787"/>
                  <a:pt x="557171" y="1111676"/>
                </a:cubicBezTo>
                <a:cubicBezTo>
                  <a:pt x="562503" y="1115231"/>
                  <a:pt x="567088" y="1120313"/>
                  <a:pt x="573167" y="1122340"/>
                </a:cubicBezTo>
                <a:cubicBezTo>
                  <a:pt x="581831" y="1125228"/>
                  <a:pt x="591985" y="1127776"/>
                  <a:pt x="599826" y="1133003"/>
                </a:cubicBezTo>
                <a:cubicBezTo>
                  <a:pt x="601917" y="1134397"/>
                  <a:pt x="603380" y="1136558"/>
                  <a:pt x="605157" y="113833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D47CAD3-7506-40D1-988C-22EB972D0866}"/>
              </a:ext>
            </a:extLst>
          </p:cNvPr>
          <p:cNvSpPr/>
          <p:nvPr/>
        </p:nvSpPr>
        <p:spPr>
          <a:xfrm>
            <a:off x="9144001" y="3596286"/>
            <a:ext cx="637148" cy="1194318"/>
          </a:xfrm>
          <a:custGeom>
            <a:avLst/>
            <a:gdLst>
              <a:gd name="connsiteX0" fmla="*/ 639813 w 639813"/>
              <a:gd name="connsiteY0" fmla="*/ 0 h 1204981"/>
              <a:gd name="connsiteX1" fmla="*/ 631816 w 639813"/>
              <a:gd name="connsiteY1" fmla="*/ 103969 h 1204981"/>
              <a:gd name="connsiteX2" fmla="*/ 637148 w 639813"/>
              <a:gd name="connsiteY2" fmla="*/ 247927 h 1204981"/>
              <a:gd name="connsiteX3" fmla="*/ 639813 w 639813"/>
              <a:gd name="connsiteY3" fmla="*/ 258591 h 1204981"/>
              <a:gd name="connsiteX4" fmla="*/ 637148 w 639813"/>
              <a:gd name="connsiteY4" fmla="*/ 359895 h 1204981"/>
              <a:gd name="connsiteX5" fmla="*/ 634482 w 639813"/>
              <a:gd name="connsiteY5" fmla="*/ 373224 h 1204981"/>
              <a:gd name="connsiteX6" fmla="*/ 637148 w 639813"/>
              <a:gd name="connsiteY6" fmla="*/ 509184 h 1204981"/>
              <a:gd name="connsiteX7" fmla="*/ 631816 w 639813"/>
              <a:gd name="connsiteY7" fmla="*/ 637147 h 1204981"/>
              <a:gd name="connsiteX8" fmla="*/ 623818 w 639813"/>
              <a:gd name="connsiteY8" fmla="*/ 666472 h 1204981"/>
              <a:gd name="connsiteX9" fmla="*/ 621152 w 639813"/>
              <a:gd name="connsiteY9" fmla="*/ 682467 h 1204981"/>
              <a:gd name="connsiteX10" fmla="*/ 618486 w 639813"/>
              <a:gd name="connsiteY10" fmla="*/ 866414 h 1204981"/>
              <a:gd name="connsiteX11" fmla="*/ 613155 w 639813"/>
              <a:gd name="connsiteY11" fmla="*/ 914400 h 1204981"/>
              <a:gd name="connsiteX12" fmla="*/ 607823 w 639813"/>
              <a:gd name="connsiteY12" fmla="*/ 943724 h 1204981"/>
              <a:gd name="connsiteX13" fmla="*/ 605157 w 639813"/>
              <a:gd name="connsiteY13" fmla="*/ 951722 h 1204981"/>
              <a:gd name="connsiteX14" fmla="*/ 599825 w 639813"/>
              <a:gd name="connsiteY14" fmla="*/ 959720 h 1204981"/>
              <a:gd name="connsiteX15" fmla="*/ 594493 w 639813"/>
              <a:gd name="connsiteY15" fmla="*/ 978381 h 1204981"/>
              <a:gd name="connsiteX16" fmla="*/ 589162 w 639813"/>
              <a:gd name="connsiteY16" fmla="*/ 986379 h 1204981"/>
              <a:gd name="connsiteX17" fmla="*/ 586496 w 639813"/>
              <a:gd name="connsiteY17" fmla="*/ 994376 h 1204981"/>
              <a:gd name="connsiteX18" fmla="*/ 581164 w 639813"/>
              <a:gd name="connsiteY18" fmla="*/ 1002374 h 1204981"/>
              <a:gd name="connsiteX19" fmla="*/ 575832 w 639813"/>
              <a:gd name="connsiteY19" fmla="*/ 1013037 h 1204981"/>
              <a:gd name="connsiteX20" fmla="*/ 567834 w 639813"/>
              <a:gd name="connsiteY20" fmla="*/ 1023701 h 1204981"/>
              <a:gd name="connsiteX21" fmla="*/ 557171 w 639813"/>
              <a:gd name="connsiteY21" fmla="*/ 1039696 h 1204981"/>
              <a:gd name="connsiteX22" fmla="*/ 551839 w 639813"/>
              <a:gd name="connsiteY22" fmla="*/ 1047694 h 1204981"/>
              <a:gd name="connsiteX23" fmla="*/ 546507 w 639813"/>
              <a:gd name="connsiteY23" fmla="*/ 1058358 h 1204981"/>
              <a:gd name="connsiteX24" fmla="*/ 541176 w 639813"/>
              <a:gd name="connsiteY24" fmla="*/ 1066355 h 1204981"/>
              <a:gd name="connsiteX25" fmla="*/ 538510 w 639813"/>
              <a:gd name="connsiteY25" fmla="*/ 1074353 h 1204981"/>
              <a:gd name="connsiteX26" fmla="*/ 533178 w 639813"/>
              <a:gd name="connsiteY26" fmla="*/ 1082351 h 1204981"/>
              <a:gd name="connsiteX27" fmla="*/ 527846 w 639813"/>
              <a:gd name="connsiteY27" fmla="*/ 1093014 h 1204981"/>
              <a:gd name="connsiteX28" fmla="*/ 517183 w 639813"/>
              <a:gd name="connsiteY28" fmla="*/ 1109009 h 1204981"/>
              <a:gd name="connsiteX29" fmla="*/ 509185 w 639813"/>
              <a:gd name="connsiteY29" fmla="*/ 1130337 h 1204981"/>
              <a:gd name="connsiteX30" fmla="*/ 493190 w 639813"/>
              <a:gd name="connsiteY30" fmla="*/ 1146332 h 1204981"/>
              <a:gd name="connsiteX31" fmla="*/ 485192 w 639813"/>
              <a:gd name="connsiteY31" fmla="*/ 1162327 h 1204981"/>
              <a:gd name="connsiteX32" fmla="*/ 461199 w 639813"/>
              <a:gd name="connsiteY32" fmla="*/ 1180988 h 1204981"/>
              <a:gd name="connsiteX33" fmla="*/ 445203 w 639813"/>
              <a:gd name="connsiteY33" fmla="*/ 1186320 h 1204981"/>
              <a:gd name="connsiteX34" fmla="*/ 437206 w 639813"/>
              <a:gd name="connsiteY34" fmla="*/ 1188986 h 1204981"/>
              <a:gd name="connsiteX35" fmla="*/ 397217 w 639813"/>
              <a:gd name="connsiteY35" fmla="*/ 1194318 h 1204981"/>
              <a:gd name="connsiteX36" fmla="*/ 373224 w 639813"/>
              <a:gd name="connsiteY36" fmla="*/ 1199650 h 1204981"/>
              <a:gd name="connsiteX37" fmla="*/ 357229 w 639813"/>
              <a:gd name="connsiteY37" fmla="*/ 1204981 h 1204981"/>
              <a:gd name="connsiteX38" fmla="*/ 239930 w 639813"/>
              <a:gd name="connsiteY38" fmla="*/ 1202316 h 1204981"/>
              <a:gd name="connsiteX39" fmla="*/ 223935 w 639813"/>
              <a:gd name="connsiteY39" fmla="*/ 1196984 h 1204981"/>
              <a:gd name="connsiteX40" fmla="*/ 207939 w 639813"/>
              <a:gd name="connsiteY40" fmla="*/ 1191652 h 1204981"/>
              <a:gd name="connsiteX41" fmla="*/ 199942 w 639813"/>
              <a:gd name="connsiteY41" fmla="*/ 1188986 h 1204981"/>
              <a:gd name="connsiteX42" fmla="*/ 175949 w 639813"/>
              <a:gd name="connsiteY42" fmla="*/ 1178323 h 1204981"/>
              <a:gd name="connsiteX43" fmla="*/ 167951 w 639813"/>
              <a:gd name="connsiteY43" fmla="*/ 1175657 h 1204981"/>
              <a:gd name="connsiteX44" fmla="*/ 143958 w 639813"/>
              <a:gd name="connsiteY44" fmla="*/ 1170325 h 1204981"/>
              <a:gd name="connsiteX45" fmla="*/ 127963 w 639813"/>
              <a:gd name="connsiteY45" fmla="*/ 1164993 h 1204981"/>
              <a:gd name="connsiteX46" fmla="*/ 119965 w 639813"/>
              <a:gd name="connsiteY46" fmla="*/ 1162327 h 1204981"/>
              <a:gd name="connsiteX47" fmla="*/ 103970 w 639813"/>
              <a:gd name="connsiteY47" fmla="*/ 1159661 h 1204981"/>
              <a:gd name="connsiteX48" fmla="*/ 87974 w 639813"/>
              <a:gd name="connsiteY48" fmla="*/ 1154330 h 1204981"/>
              <a:gd name="connsiteX49" fmla="*/ 79977 w 639813"/>
              <a:gd name="connsiteY49" fmla="*/ 1151664 h 1204981"/>
              <a:gd name="connsiteX50" fmla="*/ 69313 w 639813"/>
              <a:gd name="connsiteY50" fmla="*/ 1146332 h 1204981"/>
              <a:gd name="connsiteX51" fmla="*/ 47986 w 639813"/>
              <a:gd name="connsiteY51" fmla="*/ 1141000 h 1204981"/>
              <a:gd name="connsiteX52" fmla="*/ 29325 w 639813"/>
              <a:gd name="connsiteY52" fmla="*/ 1133002 h 1204981"/>
              <a:gd name="connsiteX53" fmla="*/ 13329 w 639813"/>
              <a:gd name="connsiteY53" fmla="*/ 1122339 h 1204981"/>
              <a:gd name="connsiteX54" fmla="*/ 0 w 639813"/>
              <a:gd name="connsiteY54" fmla="*/ 1114341 h 1204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39813" h="1204981">
                <a:moveTo>
                  <a:pt x="639813" y="0"/>
                </a:moveTo>
                <a:cubicBezTo>
                  <a:pt x="631922" y="39469"/>
                  <a:pt x="632688" y="32442"/>
                  <a:pt x="631816" y="103969"/>
                </a:cubicBezTo>
                <a:cubicBezTo>
                  <a:pt x="631320" y="144640"/>
                  <a:pt x="627883" y="201593"/>
                  <a:pt x="637148" y="247927"/>
                </a:cubicBezTo>
                <a:cubicBezTo>
                  <a:pt x="637866" y="251520"/>
                  <a:pt x="638925" y="255036"/>
                  <a:pt x="639813" y="258591"/>
                </a:cubicBezTo>
                <a:cubicBezTo>
                  <a:pt x="638925" y="292359"/>
                  <a:pt x="638717" y="326152"/>
                  <a:pt x="637148" y="359895"/>
                </a:cubicBezTo>
                <a:cubicBezTo>
                  <a:pt x="636938" y="364421"/>
                  <a:pt x="634482" y="368693"/>
                  <a:pt x="634482" y="373224"/>
                </a:cubicBezTo>
                <a:cubicBezTo>
                  <a:pt x="634482" y="418553"/>
                  <a:pt x="636259" y="463864"/>
                  <a:pt x="637148" y="509184"/>
                </a:cubicBezTo>
                <a:cubicBezTo>
                  <a:pt x="635371" y="551838"/>
                  <a:pt x="634229" y="594524"/>
                  <a:pt x="631816" y="637147"/>
                </a:cubicBezTo>
                <a:cubicBezTo>
                  <a:pt x="630736" y="656220"/>
                  <a:pt x="627248" y="645891"/>
                  <a:pt x="623818" y="666472"/>
                </a:cubicBezTo>
                <a:lnTo>
                  <a:pt x="621152" y="682467"/>
                </a:lnTo>
                <a:cubicBezTo>
                  <a:pt x="620263" y="743783"/>
                  <a:pt x="620038" y="805112"/>
                  <a:pt x="618486" y="866414"/>
                </a:cubicBezTo>
                <a:cubicBezTo>
                  <a:pt x="618296" y="873921"/>
                  <a:pt x="614369" y="905294"/>
                  <a:pt x="613155" y="914400"/>
                </a:cubicBezTo>
                <a:cubicBezTo>
                  <a:pt x="611268" y="928558"/>
                  <a:pt x="611257" y="931706"/>
                  <a:pt x="607823" y="943724"/>
                </a:cubicBezTo>
                <a:cubicBezTo>
                  <a:pt x="607051" y="946426"/>
                  <a:pt x="606414" y="949208"/>
                  <a:pt x="605157" y="951722"/>
                </a:cubicBezTo>
                <a:cubicBezTo>
                  <a:pt x="603724" y="954588"/>
                  <a:pt x="601602" y="957054"/>
                  <a:pt x="599825" y="959720"/>
                </a:cubicBezTo>
                <a:cubicBezTo>
                  <a:pt x="598971" y="963137"/>
                  <a:pt x="596405" y="974556"/>
                  <a:pt x="594493" y="978381"/>
                </a:cubicBezTo>
                <a:cubicBezTo>
                  <a:pt x="593060" y="981247"/>
                  <a:pt x="590595" y="983513"/>
                  <a:pt x="589162" y="986379"/>
                </a:cubicBezTo>
                <a:cubicBezTo>
                  <a:pt x="587905" y="988892"/>
                  <a:pt x="587753" y="991863"/>
                  <a:pt x="586496" y="994376"/>
                </a:cubicBezTo>
                <a:cubicBezTo>
                  <a:pt x="585063" y="997242"/>
                  <a:pt x="582754" y="999592"/>
                  <a:pt x="581164" y="1002374"/>
                </a:cubicBezTo>
                <a:cubicBezTo>
                  <a:pt x="579192" y="1005824"/>
                  <a:pt x="577938" y="1009667"/>
                  <a:pt x="575832" y="1013037"/>
                </a:cubicBezTo>
                <a:cubicBezTo>
                  <a:pt x="573477" y="1016805"/>
                  <a:pt x="570382" y="1020061"/>
                  <a:pt x="567834" y="1023701"/>
                </a:cubicBezTo>
                <a:cubicBezTo>
                  <a:pt x="564159" y="1028951"/>
                  <a:pt x="560725" y="1034364"/>
                  <a:pt x="557171" y="1039696"/>
                </a:cubicBezTo>
                <a:cubicBezTo>
                  <a:pt x="555394" y="1042362"/>
                  <a:pt x="553272" y="1044828"/>
                  <a:pt x="551839" y="1047694"/>
                </a:cubicBezTo>
                <a:cubicBezTo>
                  <a:pt x="550062" y="1051249"/>
                  <a:pt x="548479" y="1054907"/>
                  <a:pt x="546507" y="1058358"/>
                </a:cubicBezTo>
                <a:cubicBezTo>
                  <a:pt x="544918" y="1061140"/>
                  <a:pt x="542609" y="1063490"/>
                  <a:pt x="541176" y="1066355"/>
                </a:cubicBezTo>
                <a:cubicBezTo>
                  <a:pt x="539919" y="1068869"/>
                  <a:pt x="539767" y="1071839"/>
                  <a:pt x="538510" y="1074353"/>
                </a:cubicBezTo>
                <a:cubicBezTo>
                  <a:pt x="537077" y="1077219"/>
                  <a:pt x="534768" y="1079569"/>
                  <a:pt x="533178" y="1082351"/>
                </a:cubicBezTo>
                <a:cubicBezTo>
                  <a:pt x="531206" y="1085801"/>
                  <a:pt x="529891" y="1089606"/>
                  <a:pt x="527846" y="1093014"/>
                </a:cubicBezTo>
                <a:cubicBezTo>
                  <a:pt x="524549" y="1098509"/>
                  <a:pt x="517183" y="1109009"/>
                  <a:pt x="517183" y="1109009"/>
                </a:cubicBezTo>
                <a:cubicBezTo>
                  <a:pt x="515306" y="1116518"/>
                  <a:pt x="514255" y="1124000"/>
                  <a:pt x="509185" y="1130337"/>
                </a:cubicBezTo>
                <a:cubicBezTo>
                  <a:pt x="504475" y="1136225"/>
                  <a:pt x="493190" y="1146332"/>
                  <a:pt x="493190" y="1146332"/>
                </a:cubicBezTo>
                <a:cubicBezTo>
                  <a:pt x="490518" y="1154349"/>
                  <a:pt x="490935" y="1155436"/>
                  <a:pt x="485192" y="1162327"/>
                </a:cubicBezTo>
                <a:cubicBezTo>
                  <a:pt x="479883" y="1168697"/>
                  <a:pt x="468060" y="1178701"/>
                  <a:pt x="461199" y="1180988"/>
                </a:cubicBezTo>
                <a:lnTo>
                  <a:pt x="445203" y="1186320"/>
                </a:lnTo>
                <a:cubicBezTo>
                  <a:pt x="442537" y="1187209"/>
                  <a:pt x="439999" y="1188676"/>
                  <a:pt x="437206" y="1188986"/>
                </a:cubicBezTo>
                <a:cubicBezTo>
                  <a:pt x="407841" y="1192249"/>
                  <a:pt x="421150" y="1190329"/>
                  <a:pt x="397217" y="1194318"/>
                </a:cubicBezTo>
                <a:cubicBezTo>
                  <a:pt x="374347" y="1201942"/>
                  <a:pt x="410739" y="1190272"/>
                  <a:pt x="373224" y="1199650"/>
                </a:cubicBezTo>
                <a:cubicBezTo>
                  <a:pt x="367772" y="1201013"/>
                  <a:pt x="357229" y="1204981"/>
                  <a:pt x="357229" y="1204981"/>
                </a:cubicBezTo>
                <a:cubicBezTo>
                  <a:pt x="318129" y="1204093"/>
                  <a:pt x="278970" y="1204658"/>
                  <a:pt x="239930" y="1202316"/>
                </a:cubicBezTo>
                <a:cubicBezTo>
                  <a:pt x="234320" y="1201979"/>
                  <a:pt x="229267" y="1198761"/>
                  <a:pt x="223935" y="1196984"/>
                </a:cubicBezTo>
                <a:lnTo>
                  <a:pt x="207939" y="1191652"/>
                </a:lnTo>
                <a:cubicBezTo>
                  <a:pt x="205273" y="1190763"/>
                  <a:pt x="202280" y="1190545"/>
                  <a:pt x="199942" y="1188986"/>
                </a:cubicBezTo>
                <a:cubicBezTo>
                  <a:pt x="187267" y="1180536"/>
                  <a:pt x="194985" y="1184668"/>
                  <a:pt x="175949" y="1178323"/>
                </a:cubicBezTo>
                <a:cubicBezTo>
                  <a:pt x="173283" y="1177434"/>
                  <a:pt x="170707" y="1176208"/>
                  <a:pt x="167951" y="1175657"/>
                </a:cubicBezTo>
                <a:cubicBezTo>
                  <a:pt x="160343" y="1174135"/>
                  <a:pt x="151486" y="1172583"/>
                  <a:pt x="143958" y="1170325"/>
                </a:cubicBezTo>
                <a:cubicBezTo>
                  <a:pt x="138575" y="1168710"/>
                  <a:pt x="133295" y="1166770"/>
                  <a:pt x="127963" y="1164993"/>
                </a:cubicBezTo>
                <a:cubicBezTo>
                  <a:pt x="125297" y="1164104"/>
                  <a:pt x="122737" y="1162789"/>
                  <a:pt x="119965" y="1162327"/>
                </a:cubicBezTo>
                <a:cubicBezTo>
                  <a:pt x="114633" y="1161438"/>
                  <a:pt x="109214" y="1160972"/>
                  <a:pt x="103970" y="1159661"/>
                </a:cubicBezTo>
                <a:cubicBezTo>
                  <a:pt x="98517" y="1158298"/>
                  <a:pt x="93306" y="1156107"/>
                  <a:pt x="87974" y="1154330"/>
                </a:cubicBezTo>
                <a:cubicBezTo>
                  <a:pt x="85308" y="1153441"/>
                  <a:pt x="82490" y="1152921"/>
                  <a:pt x="79977" y="1151664"/>
                </a:cubicBezTo>
                <a:cubicBezTo>
                  <a:pt x="76422" y="1149887"/>
                  <a:pt x="73083" y="1147589"/>
                  <a:pt x="69313" y="1146332"/>
                </a:cubicBezTo>
                <a:cubicBezTo>
                  <a:pt x="60187" y="1143290"/>
                  <a:pt x="55966" y="1144990"/>
                  <a:pt x="47986" y="1141000"/>
                </a:cubicBezTo>
                <a:cubicBezTo>
                  <a:pt x="29575" y="1131794"/>
                  <a:pt x="51518" y="1138551"/>
                  <a:pt x="29325" y="1133002"/>
                </a:cubicBezTo>
                <a:cubicBezTo>
                  <a:pt x="23993" y="1129448"/>
                  <a:pt x="19408" y="1124366"/>
                  <a:pt x="13329" y="1122339"/>
                </a:cubicBezTo>
                <a:cubicBezTo>
                  <a:pt x="2947" y="1118878"/>
                  <a:pt x="7319" y="1121660"/>
                  <a:pt x="0" y="11143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F2EAFE-25E3-4ACA-9087-129C737A7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37" y="1527240"/>
            <a:ext cx="7950032" cy="4724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9EDA4A-8CB7-45BE-8B5B-1C06FA66D9B0}"/>
              </a:ext>
            </a:extLst>
          </p:cNvPr>
          <p:cNvSpPr txBox="1"/>
          <p:nvPr/>
        </p:nvSpPr>
        <p:spPr>
          <a:xfrm>
            <a:off x="9411420" y="331234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Bankfull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4164FED-B2E5-4D0D-B09E-0C79103A181F}"/>
              </a:ext>
            </a:extLst>
          </p:cNvPr>
          <p:cNvSpPr/>
          <p:nvPr/>
        </p:nvSpPr>
        <p:spPr>
          <a:xfrm>
            <a:off x="7818304" y="3507036"/>
            <a:ext cx="1626824" cy="1810439"/>
          </a:xfrm>
          <a:custGeom>
            <a:avLst/>
            <a:gdLst>
              <a:gd name="connsiteX0" fmla="*/ 0 w 1626824"/>
              <a:gd name="connsiteY0" fmla="*/ 3672 h 1810439"/>
              <a:gd name="connsiteX1" fmla="*/ 91807 w 1626824"/>
              <a:gd name="connsiteY1" fmla="*/ 165253 h 1810439"/>
              <a:gd name="connsiteX2" fmla="*/ 99151 w 1626824"/>
              <a:gd name="connsiteY2" fmla="*/ 190959 h 1810439"/>
              <a:gd name="connsiteX3" fmla="*/ 121185 w 1626824"/>
              <a:gd name="connsiteY3" fmla="*/ 356212 h 1810439"/>
              <a:gd name="connsiteX4" fmla="*/ 139547 w 1626824"/>
              <a:gd name="connsiteY4" fmla="*/ 407624 h 1810439"/>
              <a:gd name="connsiteX5" fmla="*/ 176269 w 1626824"/>
              <a:gd name="connsiteY5" fmla="*/ 470053 h 1810439"/>
              <a:gd name="connsiteX6" fmla="*/ 209320 w 1626824"/>
              <a:gd name="connsiteY6" fmla="*/ 418641 h 1810439"/>
              <a:gd name="connsiteX7" fmla="*/ 238698 w 1626824"/>
              <a:gd name="connsiteY7" fmla="*/ 455364 h 1810439"/>
              <a:gd name="connsiteX8" fmla="*/ 282766 w 1626824"/>
              <a:gd name="connsiteY8" fmla="*/ 896039 h 1810439"/>
              <a:gd name="connsiteX9" fmla="*/ 293783 w 1626824"/>
              <a:gd name="connsiteY9" fmla="*/ 940106 h 1810439"/>
              <a:gd name="connsiteX10" fmla="*/ 326833 w 1626824"/>
              <a:gd name="connsiteY10" fmla="*/ 1109031 h 1810439"/>
              <a:gd name="connsiteX11" fmla="*/ 337850 w 1626824"/>
              <a:gd name="connsiteY11" fmla="*/ 1252251 h 1810439"/>
              <a:gd name="connsiteX12" fmla="*/ 367229 w 1626824"/>
              <a:gd name="connsiteY12" fmla="*/ 1351403 h 1810439"/>
              <a:gd name="connsiteX13" fmla="*/ 455363 w 1626824"/>
              <a:gd name="connsiteY13" fmla="*/ 1468916 h 1810439"/>
              <a:gd name="connsiteX14" fmla="*/ 532482 w 1626824"/>
              <a:gd name="connsiteY14" fmla="*/ 1527672 h 1810439"/>
              <a:gd name="connsiteX15" fmla="*/ 653667 w 1626824"/>
              <a:gd name="connsiteY15" fmla="*/ 1590101 h 1810439"/>
              <a:gd name="connsiteX16" fmla="*/ 826265 w 1626824"/>
              <a:gd name="connsiteY16" fmla="*/ 1681909 h 1810439"/>
              <a:gd name="connsiteX17" fmla="*/ 1035585 w 1626824"/>
              <a:gd name="connsiteY17" fmla="*/ 1762699 h 1810439"/>
              <a:gd name="connsiteX18" fmla="*/ 1200838 w 1626824"/>
              <a:gd name="connsiteY18" fmla="*/ 1803094 h 1810439"/>
              <a:gd name="connsiteX19" fmla="*/ 1299990 w 1626824"/>
              <a:gd name="connsiteY19" fmla="*/ 1810439 h 1810439"/>
              <a:gd name="connsiteX20" fmla="*/ 1435865 w 1626824"/>
              <a:gd name="connsiteY20" fmla="*/ 1777388 h 1810439"/>
              <a:gd name="connsiteX21" fmla="*/ 1586429 w 1626824"/>
              <a:gd name="connsiteY21" fmla="*/ 1498294 h 1810439"/>
              <a:gd name="connsiteX22" fmla="*/ 1597445 w 1626824"/>
              <a:gd name="connsiteY22" fmla="*/ 1406487 h 1810439"/>
              <a:gd name="connsiteX23" fmla="*/ 1612135 w 1626824"/>
              <a:gd name="connsiteY23" fmla="*/ 958468 h 1810439"/>
              <a:gd name="connsiteX24" fmla="*/ 1626824 w 1626824"/>
              <a:gd name="connsiteY24" fmla="*/ 0 h 181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26824" h="1810439">
                <a:moveTo>
                  <a:pt x="0" y="3672"/>
                </a:moveTo>
                <a:lnTo>
                  <a:pt x="91807" y="165253"/>
                </a:lnTo>
                <a:lnTo>
                  <a:pt x="99151" y="190959"/>
                </a:lnTo>
                <a:lnTo>
                  <a:pt x="121185" y="356212"/>
                </a:lnTo>
                <a:lnTo>
                  <a:pt x="139547" y="407624"/>
                </a:lnTo>
                <a:lnTo>
                  <a:pt x="176269" y="470053"/>
                </a:lnTo>
                <a:lnTo>
                  <a:pt x="209320" y="418641"/>
                </a:lnTo>
                <a:lnTo>
                  <a:pt x="238698" y="455364"/>
                </a:lnTo>
                <a:lnTo>
                  <a:pt x="282766" y="896039"/>
                </a:lnTo>
                <a:lnTo>
                  <a:pt x="293783" y="940106"/>
                </a:lnTo>
                <a:lnTo>
                  <a:pt x="326833" y="1109031"/>
                </a:lnTo>
                <a:lnTo>
                  <a:pt x="337850" y="1252251"/>
                </a:lnTo>
                <a:lnTo>
                  <a:pt x="367229" y="1351403"/>
                </a:lnTo>
                <a:lnTo>
                  <a:pt x="455363" y="1468916"/>
                </a:lnTo>
                <a:lnTo>
                  <a:pt x="532482" y="1527672"/>
                </a:lnTo>
                <a:lnTo>
                  <a:pt x="653667" y="1590101"/>
                </a:lnTo>
                <a:lnTo>
                  <a:pt x="826265" y="1681909"/>
                </a:lnTo>
                <a:lnTo>
                  <a:pt x="1035585" y="1762699"/>
                </a:lnTo>
                <a:lnTo>
                  <a:pt x="1200838" y="1803094"/>
                </a:lnTo>
                <a:lnTo>
                  <a:pt x="1299990" y="1810439"/>
                </a:lnTo>
                <a:lnTo>
                  <a:pt x="1435865" y="1777388"/>
                </a:lnTo>
                <a:lnTo>
                  <a:pt x="1586429" y="1498294"/>
                </a:lnTo>
                <a:lnTo>
                  <a:pt x="1597445" y="1406487"/>
                </a:lnTo>
                <a:lnTo>
                  <a:pt x="1612135" y="958468"/>
                </a:lnTo>
                <a:lnTo>
                  <a:pt x="1626824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49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78669-400B-47B1-B609-FCA9A8E9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Width:Depth</a:t>
            </a:r>
            <a:r>
              <a:rPr lang="en-US" dirty="0"/>
              <a:t>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A262EE-C302-4172-A304-A6A6F0B69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3330835" cy="4181341"/>
          </a:xfrm>
        </p:spPr>
        <p:txBody>
          <a:bodyPr/>
          <a:lstStyle/>
          <a:p>
            <a:r>
              <a:rPr lang="en-US" dirty="0"/>
              <a:t>Describes the Shape of the Channel</a:t>
            </a:r>
          </a:p>
          <a:p>
            <a:r>
              <a:rPr lang="en-US" dirty="0"/>
              <a:t>Width of the </a:t>
            </a:r>
            <a:r>
              <a:rPr lang="en-US" dirty="0" err="1"/>
              <a:t>Bankfull</a:t>
            </a:r>
            <a:r>
              <a:rPr lang="en-US" dirty="0"/>
              <a:t> Surface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95C04-D6C3-40C8-BE4C-ABF52FD5B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627" y="1530485"/>
            <a:ext cx="6847416" cy="406916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F64D9C5-BCED-4694-8D50-082A6E94BDE5}"/>
              </a:ext>
            </a:extLst>
          </p:cNvPr>
          <p:cNvSpPr/>
          <p:nvPr/>
        </p:nvSpPr>
        <p:spPr>
          <a:xfrm>
            <a:off x="8527312" y="3561907"/>
            <a:ext cx="79744" cy="797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28DEFF-42D9-4CC3-A006-915E1C6798C5}"/>
              </a:ext>
            </a:extLst>
          </p:cNvPr>
          <p:cNvSpPr/>
          <p:nvPr/>
        </p:nvSpPr>
        <p:spPr>
          <a:xfrm>
            <a:off x="9748284" y="3561907"/>
            <a:ext cx="79744" cy="797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64BB17-6FFE-42B3-B6C8-4789A8276DD6}"/>
              </a:ext>
            </a:extLst>
          </p:cNvPr>
          <p:cNvCxnSpPr>
            <a:stCxn id="2" idx="6"/>
            <a:endCxn id="10" idx="2"/>
          </p:cNvCxnSpPr>
          <p:nvPr/>
        </p:nvCxnSpPr>
        <p:spPr>
          <a:xfrm>
            <a:off x="8607056" y="3601779"/>
            <a:ext cx="11412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7FB0B2-64E4-43BD-ABE9-3C98B8E37C16}"/>
              </a:ext>
            </a:extLst>
          </p:cNvPr>
          <p:cNvSpPr txBox="1"/>
          <p:nvPr/>
        </p:nvSpPr>
        <p:spPr>
          <a:xfrm>
            <a:off x="8705425" y="2973754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Bankfull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Width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34E8A2-F4C8-4CD7-9267-4642148F7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37" y="1527240"/>
            <a:ext cx="7950032" cy="4724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5336C5-D339-426C-A488-B61BBDF80F67}"/>
              </a:ext>
            </a:extLst>
          </p:cNvPr>
          <p:cNvSpPr txBox="1"/>
          <p:nvPr/>
        </p:nvSpPr>
        <p:spPr>
          <a:xfrm>
            <a:off x="8170370" y="2847191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Bankfull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Width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14A01-726C-460A-8C7E-FFD7DF291EC7}"/>
              </a:ext>
            </a:extLst>
          </p:cNvPr>
          <p:cNvSpPr/>
          <p:nvPr/>
        </p:nvSpPr>
        <p:spPr>
          <a:xfrm>
            <a:off x="7768308" y="3457135"/>
            <a:ext cx="123361" cy="1233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F53F6B-F705-4528-9899-4A4203DC4A36}"/>
              </a:ext>
            </a:extLst>
          </p:cNvPr>
          <p:cNvSpPr/>
          <p:nvPr/>
        </p:nvSpPr>
        <p:spPr>
          <a:xfrm>
            <a:off x="9391831" y="3454979"/>
            <a:ext cx="123361" cy="1233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488306-5CED-46B0-B446-00A050515F3A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 flipV="1">
            <a:off x="7891669" y="3516660"/>
            <a:ext cx="1500162" cy="21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12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78669-400B-47B1-B609-FCA9A8E9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Width:Depth</a:t>
            </a:r>
            <a:r>
              <a:rPr lang="en-US" dirty="0"/>
              <a:t>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A262EE-C302-4172-A304-A6A6F0B69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3330835" cy="4181341"/>
          </a:xfrm>
        </p:spPr>
        <p:txBody>
          <a:bodyPr/>
          <a:lstStyle/>
          <a:p>
            <a:r>
              <a:rPr lang="en-US" dirty="0"/>
              <a:t>Describes the Shape of the Channel</a:t>
            </a:r>
          </a:p>
          <a:p>
            <a:r>
              <a:rPr lang="en-US" dirty="0"/>
              <a:t>Width of the </a:t>
            </a:r>
            <a:r>
              <a:rPr lang="en-US" dirty="0" err="1"/>
              <a:t>Bankfull</a:t>
            </a:r>
            <a:r>
              <a:rPr lang="en-US" dirty="0"/>
              <a:t> Surface</a:t>
            </a:r>
          </a:p>
          <a:p>
            <a:r>
              <a:rPr lang="en-US" dirty="0"/>
              <a:t>Mean Depth of the </a:t>
            </a:r>
            <a:r>
              <a:rPr lang="en-US" dirty="0" err="1"/>
              <a:t>Bankfull</a:t>
            </a:r>
            <a:r>
              <a:rPr lang="en-US" dirty="0"/>
              <a:t> Channel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D385A-7676-4C0E-B84A-F18EA7400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37" y="1527240"/>
            <a:ext cx="7950032" cy="4724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D3645-1024-4DB4-A863-05C87DBB8952}"/>
              </a:ext>
            </a:extLst>
          </p:cNvPr>
          <p:cNvSpPr txBox="1"/>
          <p:nvPr/>
        </p:nvSpPr>
        <p:spPr>
          <a:xfrm>
            <a:off x="8170370" y="2585432"/>
            <a:ext cx="971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Average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</a:rPr>
              <a:t>Bankfull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Depth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EEE099-EB6B-428F-B6CE-1AAF867103E2}"/>
              </a:ext>
            </a:extLst>
          </p:cNvPr>
          <p:cNvCxnSpPr/>
          <p:nvPr/>
        </p:nvCxnSpPr>
        <p:spPr>
          <a:xfrm>
            <a:off x="7905750" y="3508762"/>
            <a:ext cx="0" cy="1450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5ED1A1-D070-4725-A9E9-498DB8F7075F}"/>
              </a:ext>
            </a:extLst>
          </p:cNvPr>
          <p:cNvCxnSpPr>
            <a:cxnSpLocks/>
          </p:cNvCxnSpPr>
          <p:nvPr/>
        </p:nvCxnSpPr>
        <p:spPr>
          <a:xfrm>
            <a:off x="8275320" y="3508762"/>
            <a:ext cx="0" cy="14632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3CF748-27AA-4E31-9130-499D2B90A6B5}"/>
              </a:ext>
            </a:extLst>
          </p:cNvPr>
          <p:cNvCxnSpPr>
            <a:cxnSpLocks/>
          </p:cNvCxnSpPr>
          <p:nvPr/>
        </p:nvCxnSpPr>
        <p:spPr>
          <a:xfrm>
            <a:off x="8088630" y="3508762"/>
            <a:ext cx="0" cy="6708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B330B-241F-443A-824A-8C8F33318A41}"/>
              </a:ext>
            </a:extLst>
          </p:cNvPr>
          <p:cNvCxnSpPr>
            <a:cxnSpLocks/>
          </p:cNvCxnSpPr>
          <p:nvPr/>
        </p:nvCxnSpPr>
        <p:spPr>
          <a:xfrm>
            <a:off x="8454390" y="3508762"/>
            <a:ext cx="0" cy="15813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8161D5-9811-4FAF-B0F0-9C4AD87C62CE}"/>
              </a:ext>
            </a:extLst>
          </p:cNvPr>
          <p:cNvCxnSpPr>
            <a:cxnSpLocks/>
          </p:cNvCxnSpPr>
          <p:nvPr/>
        </p:nvCxnSpPr>
        <p:spPr>
          <a:xfrm>
            <a:off x="8823960" y="3508762"/>
            <a:ext cx="0" cy="1756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71B112-9C00-4047-95C5-C908B91B57DB}"/>
              </a:ext>
            </a:extLst>
          </p:cNvPr>
          <p:cNvCxnSpPr>
            <a:cxnSpLocks/>
          </p:cNvCxnSpPr>
          <p:nvPr/>
        </p:nvCxnSpPr>
        <p:spPr>
          <a:xfrm>
            <a:off x="8637270" y="3508762"/>
            <a:ext cx="0" cy="16880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9F5BF9-9953-430C-B1F0-B113FA4A84A8}"/>
              </a:ext>
            </a:extLst>
          </p:cNvPr>
          <p:cNvCxnSpPr>
            <a:cxnSpLocks/>
          </p:cNvCxnSpPr>
          <p:nvPr/>
        </p:nvCxnSpPr>
        <p:spPr>
          <a:xfrm>
            <a:off x="9006840" y="3508762"/>
            <a:ext cx="0" cy="17947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0867B-B956-4A63-AB52-604FCA37CBD9}"/>
              </a:ext>
            </a:extLst>
          </p:cNvPr>
          <p:cNvCxnSpPr>
            <a:cxnSpLocks/>
          </p:cNvCxnSpPr>
          <p:nvPr/>
        </p:nvCxnSpPr>
        <p:spPr>
          <a:xfrm>
            <a:off x="9376410" y="3508762"/>
            <a:ext cx="0" cy="15509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2DC963-3830-4AD0-B370-D1D0710A7F45}"/>
              </a:ext>
            </a:extLst>
          </p:cNvPr>
          <p:cNvCxnSpPr>
            <a:cxnSpLocks/>
          </p:cNvCxnSpPr>
          <p:nvPr/>
        </p:nvCxnSpPr>
        <p:spPr>
          <a:xfrm>
            <a:off x="9189720" y="3508762"/>
            <a:ext cx="0" cy="17947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683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78669-400B-47B1-B609-FCA9A8E9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Width:Depth</a:t>
            </a:r>
            <a:r>
              <a:rPr lang="en-US" dirty="0"/>
              <a:t>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A262EE-C302-4172-A304-A6A6F0B69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Describes the Shape of the Channel</a:t>
            </a:r>
          </a:p>
          <a:p>
            <a:r>
              <a:rPr lang="en-US" dirty="0"/>
              <a:t>Width of the </a:t>
            </a:r>
            <a:r>
              <a:rPr lang="en-US" dirty="0" err="1"/>
              <a:t>Bankfull</a:t>
            </a:r>
            <a:r>
              <a:rPr lang="en-US" dirty="0"/>
              <a:t> Surface</a:t>
            </a:r>
          </a:p>
          <a:p>
            <a:r>
              <a:rPr lang="en-US" dirty="0"/>
              <a:t>Mean Depth of the </a:t>
            </a:r>
            <a:r>
              <a:rPr lang="en-US" dirty="0" err="1"/>
              <a:t>Bankfull</a:t>
            </a:r>
            <a:r>
              <a:rPr lang="en-US" dirty="0"/>
              <a:t> Channel</a:t>
            </a:r>
          </a:p>
          <a:p>
            <a:r>
              <a:rPr lang="en-US" dirty="0"/>
              <a:t>Large Number: Shallow + Wide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A64F3-E270-43D8-973C-87D495DD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3" y="2968388"/>
            <a:ext cx="6391275" cy="14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83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78669-400B-47B1-B609-FCA9A8E9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Width:Depth</a:t>
            </a:r>
            <a:r>
              <a:rPr lang="en-US" dirty="0"/>
              <a:t>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A262EE-C302-4172-A304-A6A6F0B69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Describes the Shape of the Channel</a:t>
            </a:r>
          </a:p>
          <a:p>
            <a:r>
              <a:rPr lang="en-US" dirty="0"/>
              <a:t>Width of the </a:t>
            </a:r>
            <a:r>
              <a:rPr lang="en-US" dirty="0" err="1"/>
              <a:t>Bankfull</a:t>
            </a:r>
            <a:r>
              <a:rPr lang="en-US" dirty="0"/>
              <a:t> Surface</a:t>
            </a:r>
          </a:p>
          <a:p>
            <a:r>
              <a:rPr lang="en-US" dirty="0"/>
              <a:t>Mean Depth of the </a:t>
            </a:r>
            <a:r>
              <a:rPr lang="en-US" dirty="0" err="1"/>
              <a:t>Bankfull</a:t>
            </a:r>
            <a:r>
              <a:rPr lang="en-US" dirty="0"/>
              <a:t> Channel</a:t>
            </a:r>
          </a:p>
          <a:p>
            <a:r>
              <a:rPr lang="en-US" dirty="0"/>
              <a:t>Large Number: Shallow + Wide</a:t>
            </a:r>
          </a:p>
          <a:p>
            <a:r>
              <a:rPr lang="en-US" dirty="0"/>
              <a:t>Small Number: Narrow + Deep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DF39F0-3BB2-4F44-9A69-2D65D3CE5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501" y="2819714"/>
            <a:ext cx="2650346" cy="17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0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5B6C97-D3FC-42AA-8ED0-525779ADED53}"/>
              </a:ext>
            </a:extLst>
          </p:cNvPr>
          <p:cNvSpPr/>
          <p:nvPr/>
        </p:nvSpPr>
        <p:spPr>
          <a:xfrm>
            <a:off x="66549" y="588805"/>
            <a:ext cx="12059729" cy="52954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Boulders 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1374A4D-7779-47BE-8664-EC2C7B722E76}"/>
              </a:ext>
            </a:extLst>
          </p:cNvPr>
          <p:cNvSpPr/>
          <p:nvPr/>
        </p:nvSpPr>
        <p:spPr>
          <a:xfrm>
            <a:off x="3064125" y="3359310"/>
            <a:ext cx="1611984" cy="933253"/>
          </a:xfrm>
          <a:custGeom>
            <a:avLst/>
            <a:gdLst>
              <a:gd name="connsiteX0" fmla="*/ 245097 w 1611984"/>
              <a:gd name="connsiteY0" fmla="*/ 160255 h 933253"/>
              <a:gd name="connsiteX1" fmla="*/ 1611984 w 1611984"/>
              <a:gd name="connsiteY1" fmla="*/ 933253 h 933253"/>
              <a:gd name="connsiteX2" fmla="*/ 1602557 w 1611984"/>
              <a:gd name="connsiteY2" fmla="*/ 0 h 933253"/>
              <a:gd name="connsiteX3" fmla="*/ 0 w 1611984"/>
              <a:gd name="connsiteY3" fmla="*/ 9427 h 933253"/>
              <a:gd name="connsiteX4" fmla="*/ 245097 w 1611984"/>
              <a:gd name="connsiteY4" fmla="*/ 160255 h 9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984" h="933253">
                <a:moveTo>
                  <a:pt x="245097" y="160255"/>
                </a:moveTo>
                <a:lnTo>
                  <a:pt x="1611984" y="933253"/>
                </a:lnTo>
                <a:cubicBezTo>
                  <a:pt x="1608842" y="622169"/>
                  <a:pt x="1605699" y="311084"/>
                  <a:pt x="1602557" y="0"/>
                </a:cubicBezTo>
                <a:lnTo>
                  <a:pt x="0" y="9427"/>
                </a:lnTo>
                <a:lnTo>
                  <a:pt x="245097" y="16025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078D7F-1943-4486-8191-72154F710BEE}"/>
              </a:ext>
            </a:extLst>
          </p:cNvPr>
          <p:cNvSpPr/>
          <p:nvPr/>
        </p:nvSpPr>
        <p:spPr>
          <a:xfrm>
            <a:off x="140838" y="845556"/>
            <a:ext cx="11093570" cy="4048471"/>
          </a:xfrm>
          <a:custGeom>
            <a:avLst/>
            <a:gdLst>
              <a:gd name="connsiteX0" fmla="*/ 0 w 11093570"/>
              <a:gd name="connsiteY0" fmla="*/ 0 h 4045789"/>
              <a:gd name="connsiteX1" fmla="*/ 4658264 w 11093570"/>
              <a:gd name="connsiteY1" fmla="*/ 263968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725010 w 11093570"/>
              <a:gd name="connsiteY1" fmla="*/ 2752804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9013"/>
              <a:gd name="connsiteX1" fmla="*/ 3941827 w 11093570"/>
              <a:gd name="connsiteY1" fmla="*/ 2696243 h 4049013"/>
              <a:gd name="connsiteX2" fmla="*/ 11093570 w 11093570"/>
              <a:gd name="connsiteY2" fmla="*/ 4045789 h 4049013"/>
              <a:gd name="connsiteX0" fmla="*/ 0 w 11093570"/>
              <a:gd name="connsiteY0" fmla="*/ 0 h 4048471"/>
              <a:gd name="connsiteX1" fmla="*/ 3941827 w 11093570"/>
              <a:gd name="connsiteY1" fmla="*/ 2696243 h 4048471"/>
              <a:gd name="connsiteX2" fmla="*/ 11093570 w 11093570"/>
              <a:gd name="connsiteY2" fmla="*/ 4045789 h 404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93570" h="4048471">
                <a:moveTo>
                  <a:pt x="0" y="0"/>
                </a:moveTo>
                <a:cubicBezTo>
                  <a:pt x="1404668" y="982692"/>
                  <a:pt x="1103085" y="1220666"/>
                  <a:pt x="3941827" y="2696243"/>
                </a:cubicBezTo>
                <a:cubicBezTo>
                  <a:pt x="6780569" y="4171820"/>
                  <a:pt x="11093570" y="4045789"/>
                  <a:pt x="11093570" y="4045789"/>
                </a:cubicBezTo>
              </a:path>
            </a:pathLst>
          </a:cu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2419FC-0E97-4D9F-9F09-1C7839B7354B}"/>
              </a:ext>
            </a:extLst>
          </p:cNvPr>
          <p:cNvCxnSpPr>
            <a:cxnSpLocks/>
          </p:cNvCxnSpPr>
          <p:nvPr/>
        </p:nvCxnSpPr>
        <p:spPr>
          <a:xfrm>
            <a:off x="2130872" y="994164"/>
            <a:ext cx="0" cy="46442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88CCE-FDAD-41AC-821B-C89D67AD35AA}"/>
              </a:ext>
            </a:extLst>
          </p:cNvPr>
          <p:cNvCxnSpPr>
            <a:cxnSpLocks/>
          </p:cNvCxnSpPr>
          <p:nvPr/>
        </p:nvCxnSpPr>
        <p:spPr>
          <a:xfrm>
            <a:off x="4819083" y="994163"/>
            <a:ext cx="0" cy="464421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37601-B62E-438A-91B7-7A7548555DC4}"/>
              </a:ext>
            </a:extLst>
          </p:cNvPr>
          <p:cNvCxnSpPr>
            <a:cxnSpLocks/>
          </p:cNvCxnSpPr>
          <p:nvPr/>
        </p:nvCxnSpPr>
        <p:spPr>
          <a:xfrm>
            <a:off x="8421692" y="994162"/>
            <a:ext cx="0" cy="464421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114438-96FF-47EC-A9E4-A04936C8F192}"/>
              </a:ext>
            </a:extLst>
          </p:cNvPr>
          <p:cNvCxnSpPr/>
          <p:nvPr/>
        </p:nvCxnSpPr>
        <p:spPr>
          <a:xfrm>
            <a:off x="140838" y="5638380"/>
            <a:ext cx="112000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AC559B-28D2-400B-B894-C3DC26230712}"/>
              </a:ext>
            </a:extLst>
          </p:cNvPr>
          <p:cNvSpPr txBox="1"/>
          <p:nvPr/>
        </p:nvSpPr>
        <p:spPr>
          <a:xfrm>
            <a:off x="9120069" y="599668"/>
            <a:ext cx="307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Modified from Anderson and Anderson (2010)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9BFDF5-5906-4E63-AD6A-A29BF15DAF19}"/>
              </a:ext>
            </a:extLst>
          </p:cNvPr>
          <p:cNvSpPr txBox="1"/>
          <p:nvPr/>
        </p:nvSpPr>
        <p:spPr>
          <a:xfrm>
            <a:off x="183941" y="55825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Slope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710CC1-3CCC-47D7-AB1A-8E824E9C121F}"/>
              </a:ext>
            </a:extLst>
          </p:cNvPr>
          <p:cNvSpPr txBox="1"/>
          <p:nvPr/>
        </p:nvSpPr>
        <p:spPr>
          <a:xfrm>
            <a:off x="1848521" y="65871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A268A1-01B6-43BA-82F1-363E7A10E6C2}"/>
              </a:ext>
            </a:extLst>
          </p:cNvPr>
          <p:cNvSpPr txBox="1"/>
          <p:nvPr/>
        </p:nvSpPr>
        <p:spPr>
          <a:xfrm>
            <a:off x="4449714" y="66088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3C12A-B5CA-4F81-B3C5-8237C3CAF966}"/>
              </a:ext>
            </a:extLst>
          </p:cNvPr>
          <p:cNvSpPr txBox="1"/>
          <p:nvPr/>
        </p:nvSpPr>
        <p:spPr>
          <a:xfrm>
            <a:off x="7927018" y="6587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0.00001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6687B5-45A4-4842-A54C-4234AA7F453F}"/>
              </a:ext>
            </a:extLst>
          </p:cNvPr>
          <p:cNvSpPr txBox="1"/>
          <p:nvPr/>
        </p:nvSpPr>
        <p:spPr>
          <a:xfrm>
            <a:off x="34735" y="1982916"/>
            <a:ext cx="130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Width:</a:t>
            </a:r>
          </a:p>
          <a:p>
            <a:r>
              <a:rPr lang="en-US" u="sng" dirty="0">
                <a:solidFill>
                  <a:schemeClr val="bg1"/>
                </a:solidFill>
              </a:rPr>
              <a:t>Depth Ratio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1DA2A1-3AAF-4A6E-9EBD-156B4AE4B0AA}"/>
              </a:ext>
            </a:extLst>
          </p:cNvPr>
          <p:cNvSpPr txBox="1"/>
          <p:nvPr/>
        </p:nvSpPr>
        <p:spPr>
          <a:xfrm rot="1942682">
            <a:off x="1208871" y="2056986"/>
            <a:ext cx="84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Lowest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3F6D8E-D016-4DE2-A1E4-2F8E2466BC60}"/>
              </a:ext>
            </a:extLst>
          </p:cNvPr>
          <p:cNvSpPr txBox="1"/>
          <p:nvPr/>
        </p:nvSpPr>
        <p:spPr>
          <a:xfrm>
            <a:off x="10202976" y="4822587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Highest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B0F02A0-D04B-49B6-A0CB-C67A15939518}"/>
              </a:ext>
            </a:extLst>
          </p:cNvPr>
          <p:cNvSpPr/>
          <p:nvPr/>
        </p:nvSpPr>
        <p:spPr>
          <a:xfrm>
            <a:off x="11237164" y="4886452"/>
            <a:ext cx="867266" cy="433633"/>
          </a:xfrm>
          <a:custGeom>
            <a:avLst/>
            <a:gdLst>
              <a:gd name="connsiteX0" fmla="*/ 0 w 867266"/>
              <a:gd name="connsiteY0" fmla="*/ 0 h 433633"/>
              <a:gd name="connsiteX1" fmla="*/ 28281 w 867266"/>
              <a:gd name="connsiteY1" fmla="*/ 65988 h 433633"/>
              <a:gd name="connsiteX2" fmla="*/ 84842 w 867266"/>
              <a:gd name="connsiteY2" fmla="*/ 103695 h 433633"/>
              <a:gd name="connsiteX3" fmla="*/ 169683 w 867266"/>
              <a:gd name="connsiteY3" fmla="*/ 179109 h 433633"/>
              <a:gd name="connsiteX4" fmla="*/ 301658 w 867266"/>
              <a:gd name="connsiteY4" fmla="*/ 245097 h 433633"/>
              <a:gd name="connsiteX5" fmla="*/ 414780 w 867266"/>
              <a:gd name="connsiteY5" fmla="*/ 292231 h 433633"/>
              <a:gd name="connsiteX6" fmla="*/ 499621 w 867266"/>
              <a:gd name="connsiteY6" fmla="*/ 329938 h 433633"/>
              <a:gd name="connsiteX7" fmla="*/ 631596 w 867266"/>
              <a:gd name="connsiteY7" fmla="*/ 386499 h 433633"/>
              <a:gd name="connsiteX8" fmla="*/ 697584 w 867266"/>
              <a:gd name="connsiteY8" fmla="*/ 414779 h 433633"/>
              <a:gd name="connsiteX9" fmla="*/ 754145 w 867266"/>
              <a:gd name="connsiteY9" fmla="*/ 414779 h 433633"/>
              <a:gd name="connsiteX10" fmla="*/ 867266 w 867266"/>
              <a:gd name="connsiteY10" fmla="*/ 433633 h 433633"/>
              <a:gd name="connsiteX11" fmla="*/ 867266 w 867266"/>
              <a:gd name="connsiteY11" fmla="*/ 18854 h 433633"/>
              <a:gd name="connsiteX12" fmla="*/ 0 w 867266"/>
              <a:gd name="connsiteY12" fmla="*/ 0 h 43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7266" h="433633">
                <a:moveTo>
                  <a:pt x="0" y="0"/>
                </a:moveTo>
                <a:lnTo>
                  <a:pt x="28281" y="65988"/>
                </a:lnTo>
                <a:lnTo>
                  <a:pt x="84842" y="103695"/>
                </a:lnTo>
                <a:lnTo>
                  <a:pt x="169683" y="179109"/>
                </a:lnTo>
                <a:lnTo>
                  <a:pt x="301658" y="245097"/>
                </a:lnTo>
                <a:lnTo>
                  <a:pt x="414780" y="292231"/>
                </a:lnTo>
                <a:lnTo>
                  <a:pt x="499621" y="329938"/>
                </a:lnTo>
                <a:lnTo>
                  <a:pt x="631596" y="386499"/>
                </a:lnTo>
                <a:lnTo>
                  <a:pt x="697584" y="414779"/>
                </a:lnTo>
                <a:lnTo>
                  <a:pt x="754145" y="414779"/>
                </a:lnTo>
                <a:lnTo>
                  <a:pt x="867266" y="433633"/>
                </a:lnTo>
                <a:lnTo>
                  <a:pt x="867266" y="1885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C97AD-1E5D-49FB-A59C-BEDFA55CB9BC}"/>
              </a:ext>
            </a:extLst>
          </p:cNvPr>
          <p:cNvSpPr txBox="1"/>
          <p:nvPr/>
        </p:nvSpPr>
        <p:spPr>
          <a:xfrm>
            <a:off x="62597" y="0"/>
            <a:ext cx="351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Longitudinal Profile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FB634A-5439-47D7-895C-A63B015646FD}"/>
              </a:ext>
            </a:extLst>
          </p:cNvPr>
          <p:cNvSpPr/>
          <p:nvPr/>
        </p:nvSpPr>
        <p:spPr>
          <a:xfrm>
            <a:off x="96081" y="2722667"/>
            <a:ext cx="1996683" cy="13930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57E30A-84C5-4CD0-99B0-6D1C05277CA7}"/>
              </a:ext>
            </a:extLst>
          </p:cNvPr>
          <p:cNvSpPr/>
          <p:nvPr/>
        </p:nvSpPr>
        <p:spPr>
          <a:xfrm>
            <a:off x="2481058" y="3969854"/>
            <a:ext cx="1996683" cy="1367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4F049D-0938-47D3-8B9D-06CD1254F1A4}"/>
              </a:ext>
            </a:extLst>
          </p:cNvPr>
          <p:cNvSpPr/>
          <p:nvPr/>
        </p:nvSpPr>
        <p:spPr>
          <a:xfrm>
            <a:off x="5598503" y="2409914"/>
            <a:ext cx="1996683" cy="13656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BDD856-5574-48F2-B5BA-6DCE554C8006}"/>
              </a:ext>
            </a:extLst>
          </p:cNvPr>
          <p:cNvSpPr/>
          <p:nvPr/>
        </p:nvSpPr>
        <p:spPr>
          <a:xfrm>
            <a:off x="9523107" y="3230310"/>
            <a:ext cx="1996683" cy="13744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5B4D0-46C9-4443-AF88-3778115E2841}"/>
              </a:ext>
            </a:extLst>
          </p:cNvPr>
          <p:cNvSpPr/>
          <p:nvPr/>
        </p:nvSpPr>
        <p:spPr>
          <a:xfrm>
            <a:off x="932609" y="3715296"/>
            <a:ext cx="402547" cy="12970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1ACDC23-0FA6-433D-903F-E11037DF67F9}"/>
              </a:ext>
            </a:extLst>
          </p:cNvPr>
          <p:cNvSpPr/>
          <p:nvPr/>
        </p:nvSpPr>
        <p:spPr>
          <a:xfrm>
            <a:off x="190737" y="2844029"/>
            <a:ext cx="1785668" cy="1173192"/>
          </a:xfrm>
          <a:custGeom>
            <a:avLst/>
            <a:gdLst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009291 w 1785668"/>
              <a:gd name="connsiteY5" fmla="*/ 940279 h 1173192"/>
              <a:gd name="connsiteX6" fmla="*/ 974785 w 1785668"/>
              <a:gd name="connsiteY6" fmla="*/ 966158 h 1173192"/>
              <a:gd name="connsiteX7" fmla="*/ 923026 w 1785668"/>
              <a:gd name="connsiteY7" fmla="*/ 966158 h 1173192"/>
              <a:gd name="connsiteX8" fmla="*/ 888521 w 1785668"/>
              <a:gd name="connsiteY8" fmla="*/ 948905 h 1173192"/>
              <a:gd name="connsiteX9" fmla="*/ 491706 w 1785668"/>
              <a:gd name="connsiteY9" fmla="*/ 0 h 1173192"/>
              <a:gd name="connsiteX10" fmla="*/ 0 w 1785668"/>
              <a:gd name="connsiteY10" fmla="*/ 0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5668" h="1173192">
                <a:moveTo>
                  <a:pt x="0" y="0"/>
                </a:moveTo>
                <a:lnTo>
                  <a:pt x="0" y="1173192"/>
                </a:lnTo>
                <a:lnTo>
                  <a:pt x="1785668" y="1173192"/>
                </a:lnTo>
                <a:lnTo>
                  <a:pt x="1785668" y="8626"/>
                </a:lnTo>
                <a:lnTo>
                  <a:pt x="1440611" y="8626"/>
                </a:lnTo>
                <a:lnTo>
                  <a:pt x="1009291" y="940279"/>
                </a:lnTo>
                <a:lnTo>
                  <a:pt x="974785" y="966158"/>
                </a:lnTo>
                <a:lnTo>
                  <a:pt x="923026" y="966158"/>
                </a:lnTo>
                <a:lnTo>
                  <a:pt x="888521" y="948905"/>
                </a:lnTo>
                <a:lnTo>
                  <a:pt x="491706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DFC6FA-4230-427B-9847-2035874A910C}"/>
              </a:ext>
            </a:extLst>
          </p:cNvPr>
          <p:cNvSpPr/>
          <p:nvPr/>
        </p:nvSpPr>
        <p:spPr>
          <a:xfrm>
            <a:off x="3243709" y="5056994"/>
            <a:ext cx="496314" cy="10436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004059F-8CCE-4433-A23B-D5328C314EFC}"/>
              </a:ext>
            </a:extLst>
          </p:cNvPr>
          <p:cNvSpPr/>
          <p:nvPr/>
        </p:nvSpPr>
        <p:spPr>
          <a:xfrm>
            <a:off x="2583601" y="4088340"/>
            <a:ext cx="1785668" cy="1173192"/>
          </a:xfrm>
          <a:custGeom>
            <a:avLst/>
            <a:gdLst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009291 w 1785668"/>
              <a:gd name="connsiteY5" fmla="*/ 940279 h 1173192"/>
              <a:gd name="connsiteX6" fmla="*/ 974785 w 1785668"/>
              <a:gd name="connsiteY6" fmla="*/ 966158 h 1173192"/>
              <a:gd name="connsiteX7" fmla="*/ 923026 w 1785668"/>
              <a:gd name="connsiteY7" fmla="*/ 966158 h 1173192"/>
              <a:gd name="connsiteX8" fmla="*/ 888521 w 1785668"/>
              <a:gd name="connsiteY8" fmla="*/ 948905 h 1173192"/>
              <a:gd name="connsiteX9" fmla="*/ 491706 w 1785668"/>
              <a:gd name="connsiteY9" fmla="*/ 0 h 1173192"/>
              <a:gd name="connsiteX10" fmla="*/ 0 w 1785668"/>
              <a:gd name="connsiteY10" fmla="*/ 0 h 1173192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888521 w 1785668"/>
              <a:gd name="connsiteY8" fmla="*/ 957531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276710 w 1785668"/>
              <a:gd name="connsiteY5" fmla="*/ 750497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604512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388854 w 1785668"/>
              <a:gd name="connsiteY5" fmla="*/ 690113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75659 w 1785668"/>
              <a:gd name="connsiteY7" fmla="*/ 971772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15274 w 1785668"/>
              <a:gd name="connsiteY7" fmla="*/ 997651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95165 w 1785668"/>
              <a:gd name="connsiteY7" fmla="*/ 995785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80236 w 1785668"/>
              <a:gd name="connsiteY7" fmla="*/ 1033108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62345 w 1785668"/>
              <a:gd name="connsiteY7" fmla="*/ 1021911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57563 w 1785668"/>
              <a:gd name="connsiteY6" fmla="*/ 1008127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85668" h="1173192">
                <a:moveTo>
                  <a:pt x="0" y="0"/>
                </a:moveTo>
                <a:lnTo>
                  <a:pt x="0" y="1173192"/>
                </a:lnTo>
                <a:lnTo>
                  <a:pt x="1785668" y="1173192"/>
                </a:lnTo>
                <a:lnTo>
                  <a:pt x="1785668" y="8626"/>
                </a:lnTo>
                <a:lnTo>
                  <a:pt x="1595886" y="43132"/>
                </a:lnTo>
                <a:lnTo>
                  <a:pt x="1268084" y="888520"/>
                </a:lnTo>
                <a:lnTo>
                  <a:pt x="1057563" y="1008127"/>
                </a:lnTo>
                <a:lnTo>
                  <a:pt x="977274" y="1036840"/>
                </a:lnTo>
                <a:lnTo>
                  <a:pt x="880236" y="1033108"/>
                </a:lnTo>
                <a:lnTo>
                  <a:pt x="815274" y="997651"/>
                </a:lnTo>
                <a:lnTo>
                  <a:pt x="681486" y="966158"/>
                </a:lnTo>
                <a:lnTo>
                  <a:pt x="517585" y="862641"/>
                </a:lnTo>
                <a:lnTo>
                  <a:pt x="258793" y="25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793B37-3599-431F-B71F-41D7E8991E30}"/>
              </a:ext>
            </a:extLst>
          </p:cNvPr>
          <p:cNvSpPr/>
          <p:nvPr/>
        </p:nvSpPr>
        <p:spPr>
          <a:xfrm>
            <a:off x="6523630" y="3616658"/>
            <a:ext cx="641096" cy="7004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C6BB5F7-F6C7-4FBE-95A3-7E00A10060EB}"/>
              </a:ext>
            </a:extLst>
          </p:cNvPr>
          <p:cNvSpPr/>
          <p:nvPr/>
        </p:nvSpPr>
        <p:spPr>
          <a:xfrm>
            <a:off x="5700448" y="2952652"/>
            <a:ext cx="1789400" cy="751448"/>
          </a:xfrm>
          <a:custGeom>
            <a:avLst/>
            <a:gdLst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009291 w 1785668"/>
              <a:gd name="connsiteY5" fmla="*/ 940279 h 1173192"/>
              <a:gd name="connsiteX6" fmla="*/ 974785 w 1785668"/>
              <a:gd name="connsiteY6" fmla="*/ 966158 h 1173192"/>
              <a:gd name="connsiteX7" fmla="*/ 923026 w 1785668"/>
              <a:gd name="connsiteY7" fmla="*/ 966158 h 1173192"/>
              <a:gd name="connsiteX8" fmla="*/ 888521 w 1785668"/>
              <a:gd name="connsiteY8" fmla="*/ 948905 h 1173192"/>
              <a:gd name="connsiteX9" fmla="*/ 491706 w 1785668"/>
              <a:gd name="connsiteY9" fmla="*/ 0 h 1173192"/>
              <a:gd name="connsiteX10" fmla="*/ 0 w 1785668"/>
              <a:gd name="connsiteY10" fmla="*/ 0 h 1173192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888521 w 1785668"/>
              <a:gd name="connsiteY8" fmla="*/ 957531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276710 w 1785668"/>
              <a:gd name="connsiteY5" fmla="*/ 750497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604512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388854 w 1785668"/>
              <a:gd name="connsiteY5" fmla="*/ 690113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75659 w 1785668"/>
              <a:gd name="connsiteY7" fmla="*/ 971772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15274 w 1785668"/>
              <a:gd name="connsiteY7" fmla="*/ 997651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95165 w 1785668"/>
              <a:gd name="connsiteY7" fmla="*/ 995785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80236 w 1785668"/>
              <a:gd name="connsiteY7" fmla="*/ 1033108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62345 w 1785668"/>
              <a:gd name="connsiteY7" fmla="*/ 1021911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57563 w 1785668"/>
              <a:gd name="connsiteY6" fmla="*/ 1008127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1936 w 1785668"/>
              <a:gd name="connsiteY3" fmla="*/ 45649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57563 w 1785668"/>
              <a:gd name="connsiteY6" fmla="*/ 1008127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93133"/>
              <a:gd name="connsiteY0" fmla="*/ 0 h 1173192"/>
              <a:gd name="connsiteX1" fmla="*/ 0 w 1793133"/>
              <a:gd name="connsiteY1" fmla="*/ 1173192 h 1173192"/>
              <a:gd name="connsiteX2" fmla="*/ 1785668 w 1793133"/>
              <a:gd name="connsiteY2" fmla="*/ 1173192 h 1173192"/>
              <a:gd name="connsiteX3" fmla="*/ 1793133 w 1793133"/>
              <a:gd name="connsiteY3" fmla="*/ 456496 h 1173192"/>
              <a:gd name="connsiteX4" fmla="*/ 1595886 w 1793133"/>
              <a:gd name="connsiteY4" fmla="*/ 43132 h 1173192"/>
              <a:gd name="connsiteX5" fmla="*/ 1268084 w 1793133"/>
              <a:gd name="connsiteY5" fmla="*/ 888520 h 1173192"/>
              <a:gd name="connsiteX6" fmla="*/ 1057563 w 1793133"/>
              <a:gd name="connsiteY6" fmla="*/ 1008127 h 1173192"/>
              <a:gd name="connsiteX7" fmla="*/ 977274 w 1793133"/>
              <a:gd name="connsiteY7" fmla="*/ 1036840 h 1173192"/>
              <a:gd name="connsiteX8" fmla="*/ 880236 w 1793133"/>
              <a:gd name="connsiteY8" fmla="*/ 1033108 h 1173192"/>
              <a:gd name="connsiteX9" fmla="*/ 815274 w 1793133"/>
              <a:gd name="connsiteY9" fmla="*/ 997651 h 1173192"/>
              <a:gd name="connsiteX10" fmla="*/ 681486 w 1793133"/>
              <a:gd name="connsiteY10" fmla="*/ 966158 h 1173192"/>
              <a:gd name="connsiteX11" fmla="*/ 517585 w 1793133"/>
              <a:gd name="connsiteY11" fmla="*/ 862641 h 1173192"/>
              <a:gd name="connsiteX12" fmla="*/ 258793 w 1793133"/>
              <a:gd name="connsiteY12" fmla="*/ 25880 h 1173192"/>
              <a:gd name="connsiteX13" fmla="*/ 0 w 1793133"/>
              <a:gd name="connsiteY13" fmla="*/ 0 h 1173192"/>
              <a:gd name="connsiteX0" fmla="*/ 0 w 1789400"/>
              <a:gd name="connsiteY0" fmla="*/ 0 h 1173192"/>
              <a:gd name="connsiteX1" fmla="*/ 0 w 1789400"/>
              <a:gd name="connsiteY1" fmla="*/ 1173192 h 1173192"/>
              <a:gd name="connsiteX2" fmla="*/ 1785668 w 1789400"/>
              <a:gd name="connsiteY2" fmla="*/ 1173192 h 1173192"/>
              <a:gd name="connsiteX3" fmla="*/ 1789400 w 1789400"/>
              <a:gd name="connsiteY3" fmla="*/ 456496 h 1173192"/>
              <a:gd name="connsiteX4" fmla="*/ 1595886 w 1789400"/>
              <a:gd name="connsiteY4" fmla="*/ 43132 h 1173192"/>
              <a:gd name="connsiteX5" fmla="*/ 1268084 w 1789400"/>
              <a:gd name="connsiteY5" fmla="*/ 888520 h 1173192"/>
              <a:gd name="connsiteX6" fmla="*/ 1057563 w 1789400"/>
              <a:gd name="connsiteY6" fmla="*/ 1008127 h 1173192"/>
              <a:gd name="connsiteX7" fmla="*/ 977274 w 1789400"/>
              <a:gd name="connsiteY7" fmla="*/ 1036840 h 1173192"/>
              <a:gd name="connsiteX8" fmla="*/ 880236 w 1789400"/>
              <a:gd name="connsiteY8" fmla="*/ 1033108 h 1173192"/>
              <a:gd name="connsiteX9" fmla="*/ 815274 w 1789400"/>
              <a:gd name="connsiteY9" fmla="*/ 997651 h 1173192"/>
              <a:gd name="connsiteX10" fmla="*/ 681486 w 1789400"/>
              <a:gd name="connsiteY10" fmla="*/ 966158 h 1173192"/>
              <a:gd name="connsiteX11" fmla="*/ 517585 w 1789400"/>
              <a:gd name="connsiteY11" fmla="*/ 862641 h 1173192"/>
              <a:gd name="connsiteX12" fmla="*/ 258793 w 1789400"/>
              <a:gd name="connsiteY12" fmla="*/ 25880 h 1173192"/>
              <a:gd name="connsiteX13" fmla="*/ 0 w 1789400"/>
              <a:gd name="connsiteY13" fmla="*/ 0 h 1173192"/>
              <a:gd name="connsiteX0" fmla="*/ 0 w 1789400"/>
              <a:gd name="connsiteY0" fmla="*/ 395864 h 1147312"/>
              <a:gd name="connsiteX1" fmla="*/ 0 w 1789400"/>
              <a:gd name="connsiteY1" fmla="*/ 1147312 h 1147312"/>
              <a:gd name="connsiteX2" fmla="*/ 1785668 w 1789400"/>
              <a:gd name="connsiteY2" fmla="*/ 1147312 h 1147312"/>
              <a:gd name="connsiteX3" fmla="*/ 1789400 w 1789400"/>
              <a:gd name="connsiteY3" fmla="*/ 430616 h 1147312"/>
              <a:gd name="connsiteX4" fmla="*/ 1595886 w 1789400"/>
              <a:gd name="connsiteY4" fmla="*/ 17252 h 1147312"/>
              <a:gd name="connsiteX5" fmla="*/ 1268084 w 1789400"/>
              <a:gd name="connsiteY5" fmla="*/ 862640 h 1147312"/>
              <a:gd name="connsiteX6" fmla="*/ 1057563 w 1789400"/>
              <a:gd name="connsiteY6" fmla="*/ 982247 h 1147312"/>
              <a:gd name="connsiteX7" fmla="*/ 977274 w 1789400"/>
              <a:gd name="connsiteY7" fmla="*/ 1010960 h 1147312"/>
              <a:gd name="connsiteX8" fmla="*/ 880236 w 1789400"/>
              <a:gd name="connsiteY8" fmla="*/ 1007228 h 1147312"/>
              <a:gd name="connsiteX9" fmla="*/ 815274 w 1789400"/>
              <a:gd name="connsiteY9" fmla="*/ 971771 h 1147312"/>
              <a:gd name="connsiteX10" fmla="*/ 681486 w 1789400"/>
              <a:gd name="connsiteY10" fmla="*/ 940278 h 1147312"/>
              <a:gd name="connsiteX11" fmla="*/ 517585 w 1789400"/>
              <a:gd name="connsiteY11" fmla="*/ 836761 h 1147312"/>
              <a:gd name="connsiteX12" fmla="*/ 258793 w 1789400"/>
              <a:gd name="connsiteY12" fmla="*/ 0 h 1147312"/>
              <a:gd name="connsiteX13" fmla="*/ 0 w 1789400"/>
              <a:gd name="connsiteY13" fmla="*/ 395864 h 1147312"/>
              <a:gd name="connsiteX0" fmla="*/ 0 w 1789400"/>
              <a:gd name="connsiteY0" fmla="*/ 378612 h 1130060"/>
              <a:gd name="connsiteX1" fmla="*/ 0 w 1789400"/>
              <a:gd name="connsiteY1" fmla="*/ 1130060 h 1130060"/>
              <a:gd name="connsiteX2" fmla="*/ 1785668 w 1789400"/>
              <a:gd name="connsiteY2" fmla="*/ 1130060 h 1130060"/>
              <a:gd name="connsiteX3" fmla="*/ 1789400 w 1789400"/>
              <a:gd name="connsiteY3" fmla="*/ 413364 h 1130060"/>
              <a:gd name="connsiteX4" fmla="*/ 1595886 w 1789400"/>
              <a:gd name="connsiteY4" fmla="*/ 0 h 1130060"/>
              <a:gd name="connsiteX5" fmla="*/ 1268084 w 1789400"/>
              <a:gd name="connsiteY5" fmla="*/ 845388 h 1130060"/>
              <a:gd name="connsiteX6" fmla="*/ 1057563 w 1789400"/>
              <a:gd name="connsiteY6" fmla="*/ 964995 h 1130060"/>
              <a:gd name="connsiteX7" fmla="*/ 977274 w 1789400"/>
              <a:gd name="connsiteY7" fmla="*/ 993708 h 1130060"/>
              <a:gd name="connsiteX8" fmla="*/ 880236 w 1789400"/>
              <a:gd name="connsiteY8" fmla="*/ 989976 h 1130060"/>
              <a:gd name="connsiteX9" fmla="*/ 815274 w 1789400"/>
              <a:gd name="connsiteY9" fmla="*/ 954519 h 1130060"/>
              <a:gd name="connsiteX10" fmla="*/ 681486 w 1789400"/>
              <a:gd name="connsiteY10" fmla="*/ 923026 h 1130060"/>
              <a:gd name="connsiteX11" fmla="*/ 517585 w 1789400"/>
              <a:gd name="connsiteY11" fmla="*/ 819509 h 1130060"/>
              <a:gd name="connsiteX12" fmla="*/ 105771 w 1789400"/>
              <a:gd name="connsiteY12" fmla="*/ 449279 h 1130060"/>
              <a:gd name="connsiteX13" fmla="*/ 0 w 1789400"/>
              <a:gd name="connsiteY13" fmla="*/ 378612 h 1130060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268084 w 1789400"/>
              <a:gd name="connsiteY5" fmla="*/ 466776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517585 w 1789400"/>
              <a:gd name="connsiteY11" fmla="*/ 440897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517585 w 1789400"/>
              <a:gd name="connsiteY11" fmla="*/ 440897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1059383 w 1789400"/>
              <a:gd name="connsiteY7" fmla="*/ 678544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247908 w 1789400"/>
              <a:gd name="connsiteY6" fmla="*/ 664760 h 751448"/>
              <a:gd name="connsiteX7" fmla="*/ 1059383 w 1789400"/>
              <a:gd name="connsiteY7" fmla="*/ 678544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323508 w 1789400"/>
              <a:gd name="connsiteY12" fmla="*/ 478220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323508 w 1789400"/>
              <a:gd name="connsiteY12" fmla="*/ 478220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09341 w 1789400"/>
              <a:gd name="connsiteY8" fmla="*/ 696741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09341 w 1789400"/>
              <a:gd name="connsiteY8" fmla="*/ 696741 h 751448"/>
              <a:gd name="connsiteX9" fmla="*/ 913937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972946 w 1789400"/>
              <a:gd name="connsiteY8" fmla="*/ 701290 h 751448"/>
              <a:gd name="connsiteX9" fmla="*/ 913937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9400" h="751448">
                <a:moveTo>
                  <a:pt x="0" y="0"/>
                </a:moveTo>
                <a:lnTo>
                  <a:pt x="0" y="751448"/>
                </a:lnTo>
                <a:lnTo>
                  <a:pt x="1785668" y="751448"/>
                </a:lnTo>
                <a:cubicBezTo>
                  <a:pt x="1788156" y="512549"/>
                  <a:pt x="1786912" y="273651"/>
                  <a:pt x="1789400" y="34752"/>
                </a:cubicBezTo>
                <a:lnTo>
                  <a:pt x="1685460" y="170028"/>
                </a:lnTo>
                <a:lnTo>
                  <a:pt x="1603985" y="477973"/>
                </a:lnTo>
                <a:cubicBezTo>
                  <a:pt x="1555327" y="512843"/>
                  <a:pt x="1491740" y="585035"/>
                  <a:pt x="1443082" y="619905"/>
                </a:cubicBezTo>
                <a:cubicBezTo>
                  <a:pt x="1394197" y="639833"/>
                  <a:pt x="1352777" y="637368"/>
                  <a:pt x="1296427" y="679689"/>
                </a:cubicBezTo>
                <a:cubicBezTo>
                  <a:pt x="1319428" y="770125"/>
                  <a:pt x="1043252" y="715357"/>
                  <a:pt x="972946" y="701290"/>
                </a:cubicBezTo>
                <a:lnTo>
                  <a:pt x="913937" y="674812"/>
                </a:lnTo>
                <a:lnTo>
                  <a:pt x="740629" y="658016"/>
                </a:lnTo>
                <a:lnTo>
                  <a:pt x="461283" y="619059"/>
                </a:lnTo>
                <a:lnTo>
                  <a:pt x="271257" y="508078"/>
                </a:lnTo>
                <a:lnTo>
                  <a:pt x="105771" y="706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287EE-8994-414B-9196-3C5292CBC024}"/>
              </a:ext>
            </a:extLst>
          </p:cNvPr>
          <p:cNvSpPr/>
          <p:nvPr/>
        </p:nvSpPr>
        <p:spPr>
          <a:xfrm>
            <a:off x="10226723" y="4443350"/>
            <a:ext cx="868940" cy="6725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4CB490A-328D-4A9A-9284-FD7D823865A3}"/>
              </a:ext>
            </a:extLst>
          </p:cNvPr>
          <p:cNvSpPr/>
          <p:nvPr/>
        </p:nvSpPr>
        <p:spPr>
          <a:xfrm>
            <a:off x="9613187" y="4170694"/>
            <a:ext cx="1812146" cy="357305"/>
          </a:xfrm>
          <a:custGeom>
            <a:avLst/>
            <a:gdLst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009291 w 1785668"/>
              <a:gd name="connsiteY5" fmla="*/ 940279 h 1173192"/>
              <a:gd name="connsiteX6" fmla="*/ 974785 w 1785668"/>
              <a:gd name="connsiteY6" fmla="*/ 966158 h 1173192"/>
              <a:gd name="connsiteX7" fmla="*/ 923026 w 1785668"/>
              <a:gd name="connsiteY7" fmla="*/ 966158 h 1173192"/>
              <a:gd name="connsiteX8" fmla="*/ 888521 w 1785668"/>
              <a:gd name="connsiteY8" fmla="*/ 948905 h 1173192"/>
              <a:gd name="connsiteX9" fmla="*/ 491706 w 1785668"/>
              <a:gd name="connsiteY9" fmla="*/ 0 h 1173192"/>
              <a:gd name="connsiteX10" fmla="*/ 0 w 1785668"/>
              <a:gd name="connsiteY10" fmla="*/ 0 h 1173192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888521 w 1785668"/>
              <a:gd name="connsiteY8" fmla="*/ 957531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276710 w 1785668"/>
              <a:gd name="connsiteY5" fmla="*/ 750497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604512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388854 w 1785668"/>
              <a:gd name="connsiteY5" fmla="*/ 690113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75659 w 1785668"/>
              <a:gd name="connsiteY7" fmla="*/ 971772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15274 w 1785668"/>
              <a:gd name="connsiteY7" fmla="*/ 997651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95165 w 1785668"/>
              <a:gd name="connsiteY7" fmla="*/ 995785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80236 w 1785668"/>
              <a:gd name="connsiteY7" fmla="*/ 1033108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62345 w 1785668"/>
              <a:gd name="connsiteY7" fmla="*/ 1021911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57563 w 1785668"/>
              <a:gd name="connsiteY6" fmla="*/ 1008127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1936 w 1785668"/>
              <a:gd name="connsiteY3" fmla="*/ 45649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57563 w 1785668"/>
              <a:gd name="connsiteY6" fmla="*/ 1008127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93133"/>
              <a:gd name="connsiteY0" fmla="*/ 0 h 1173192"/>
              <a:gd name="connsiteX1" fmla="*/ 0 w 1793133"/>
              <a:gd name="connsiteY1" fmla="*/ 1173192 h 1173192"/>
              <a:gd name="connsiteX2" fmla="*/ 1785668 w 1793133"/>
              <a:gd name="connsiteY2" fmla="*/ 1173192 h 1173192"/>
              <a:gd name="connsiteX3" fmla="*/ 1793133 w 1793133"/>
              <a:gd name="connsiteY3" fmla="*/ 456496 h 1173192"/>
              <a:gd name="connsiteX4" fmla="*/ 1595886 w 1793133"/>
              <a:gd name="connsiteY4" fmla="*/ 43132 h 1173192"/>
              <a:gd name="connsiteX5" fmla="*/ 1268084 w 1793133"/>
              <a:gd name="connsiteY5" fmla="*/ 888520 h 1173192"/>
              <a:gd name="connsiteX6" fmla="*/ 1057563 w 1793133"/>
              <a:gd name="connsiteY6" fmla="*/ 1008127 h 1173192"/>
              <a:gd name="connsiteX7" fmla="*/ 977274 w 1793133"/>
              <a:gd name="connsiteY7" fmla="*/ 1036840 h 1173192"/>
              <a:gd name="connsiteX8" fmla="*/ 880236 w 1793133"/>
              <a:gd name="connsiteY8" fmla="*/ 1033108 h 1173192"/>
              <a:gd name="connsiteX9" fmla="*/ 815274 w 1793133"/>
              <a:gd name="connsiteY9" fmla="*/ 997651 h 1173192"/>
              <a:gd name="connsiteX10" fmla="*/ 681486 w 1793133"/>
              <a:gd name="connsiteY10" fmla="*/ 966158 h 1173192"/>
              <a:gd name="connsiteX11" fmla="*/ 517585 w 1793133"/>
              <a:gd name="connsiteY11" fmla="*/ 862641 h 1173192"/>
              <a:gd name="connsiteX12" fmla="*/ 258793 w 1793133"/>
              <a:gd name="connsiteY12" fmla="*/ 25880 h 1173192"/>
              <a:gd name="connsiteX13" fmla="*/ 0 w 1793133"/>
              <a:gd name="connsiteY13" fmla="*/ 0 h 1173192"/>
              <a:gd name="connsiteX0" fmla="*/ 0 w 1789400"/>
              <a:gd name="connsiteY0" fmla="*/ 0 h 1173192"/>
              <a:gd name="connsiteX1" fmla="*/ 0 w 1789400"/>
              <a:gd name="connsiteY1" fmla="*/ 1173192 h 1173192"/>
              <a:gd name="connsiteX2" fmla="*/ 1785668 w 1789400"/>
              <a:gd name="connsiteY2" fmla="*/ 1173192 h 1173192"/>
              <a:gd name="connsiteX3" fmla="*/ 1789400 w 1789400"/>
              <a:gd name="connsiteY3" fmla="*/ 456496 h 1173192"/>
              <a:gd name="connsiteX4" fmla="*/ 1595886 w 1789400"/>
              <a:gd name="connsiteY4" fmla="*/ 43132 h 1173192"/>
              <a:gd name="connsiteX5" fmla="*/ 1268084 w 1789400"/>
              <a:gd name="connsiteY5" fmla="*/ 888520 h 1173192"/>
              <a:gd name="connsiteX6" fmla="*/ 1057563 w 1789400"/>
              <a:gd name="connsiteY6" fmla="*/ 1008127 h 1173192"/>
              <a:gd name="connsiteX7" fmla="*/ 977274 w 1789400"/>
              <a:gd name="connsiteY7" fmla="*/ 1036840 h 1173192"/>
              <a:gd name="connsiteX8" fmla="*/ 880236 w 1789400"/>
              <a:gd name="connsiteY8" fmla="*/ 1033108 h 1173192"/>
              <a:gd name="connsiteX9" fmla="*/ 815274 w 1789400"/>
              <a:gd name="connsiteY9" fmla="*/ 997651 h 1173192"/>
              <a:gd name="connsiteX10" fmla="*/ 681486 w 1789400"/>
              <a:gd name="connsiteY10" fmla="*/ 966158 h 1173192"/>
              <a:gd name="connsiteX11" fmla="*/ 517585 w 1789400"/>
              <a:gd name="connsiteY11" fmla="*/ 862641 h 1173192"/>
              <a:gd name="connsiteX12" fmla="*/ 258793 w 1789400"/>
              <a:gd name="connsiteY12" fmla="*/ 25880 h 1173192"/>
              <a:gd name="connsiteX13" fmla="*/ 0 w 1789400"/>
              <a:gd name="connsiteY13" fmla="*/ 0 h 1173192"/>
              <a:gd name="connsiteX0" fmla="*/ 0 w 1789400"/>
              <a:gd name="connsiteY0" fmla="*/ 395864 h 1147312"/>
              <a:gd name="connsiteX1" fmla="*/ 0 w 1789400"/>
              <a:gd name="connsiteY1" fmla="*/ 1147312 h 1147312"/>
              <a:gd name="connsiteX2" fmla="*/ 1785668 w 1789400"/>
              <a:gd name="connsiteY2" fmla="*/ 1147312 h 1147312"/>
              <a:gd name="connsiteX3" fmla="*/ 1789400 w 1789400"/>
              <a:gd name="connsiteY3" fmla="*/ 430616 h 1147312"/>
              <a:gd name="connsiteX4" fmla="*/ 1595886 w 1789400"/>
              <a:gd name="connsiteY4" fmla="*/ 17252 h 1147312"/>
              <a:gd name="connsiteX5" fmla="*/ 1268084 w 1789400"/>
              <a:gd name="connsiteY5" fmla="*/ 862640 h 1147312"/>
              <a:gd name="connsiteX6" fmla="*/ 1057563 w 1789400"/>
              <a:gd name="connsiteY6" fmla="*/ 982247 h 1147312"/>
              <a:gd name="connsiteX7" fmla="*/ 977274 w 1789400"/>
              <a:gd name="connsiteY7" fmla="*/ 1010960 h 1147312"/>
              <a:gd name="connsiteX8" fmla="*/ 880236 w 1789400"/>
              <a:gd name="connsiteY8" fmla="*/ 1007228 h 1147312"/>
              <a:gd name="connsiteX9" fmla="*/ 815274 w 1789400"/>
              <a:gd name="connsiteY9" fmla="*/ 971771 h 1147312"/>
              <a:gd name="connsiteX10" fmla="*/ 681486 w 1789400"/>
              <a:gd name="connsiteY10" fmla="*/ 940278 h 1147312"/>
              <a:gd name="connsiteX11" fmla="*/ 517585 w 1789400"/>
              <a:gd name="connsiteY11" fmla="*/ 836761 h 1147312"/>
              <a:gd name="connsiteX12" fmla="*/ 258793 w 1789400"/>
              <a:gd name="connsiteY12" fmla="*/ 0 h 1147312"/>
              <a:gd name="connsiteX13" fmla="*/ 0 w 1789400"/>
              <a:gd name="connsiteY13" fmla="*/ 395864 h 1147312"/>
              <a:gd name="connsiteX0" fmla="*/ 0 w 1789400"/>
              <a:gd name="connsiteY0" fmla="*/ 378612 h 1130060"/>
              <a:gd name="connsiteX1" fmla="*/ 0 w 1789400"/>
              <a:gd name="connsiteY1" fmla="*/ 1130060 h 1130060"/>
              <a:gd name="connsiteX2" fmla="*/ 1785668 w 1789400"/>
              <a:gd name="connsiteY2" fmla="*/ 1130060 h 1130060"/>
              <a:gd name="connsiteX3" fmla="*/ 1789400 w 1789400"/>
              <a:gd name="connsiteY3" fmla="*/ 413364 h 1130060"/>
              <a:gd name="connsiteX4" fmla="*/ 1595886 w 1789400"/>
              <a:gd name="connsiteY4" fmla="*/ 0 h 1130060"/>
              <a:gd name="connsiteX5" fmla="*/ 1268084 w 1789400"/>
              <a:gd name="connsiteY5" fmla="*/ 845388 h 1130060"/>
              <a:gd name="connsiteX6" fmla="*/ 1057563 w 1789400"/>
              <a:gd name="connsiteY6" fmla="*/ 964995 h 1130060"/>
              <a:gd name="connsiteX7" fmla="*/ 977274 w 1789400"/>
              <a:gd name="connsiteY7" fmla="*/ 993708 h 1130060"/>
              <a:gd name="connsiteX8" fmla="*/ 880236 w 1789400"/>
              <a:gd name="connsiteY8" fmla="*/ 989976 h 1130060"/>
              <a:gd name="connsiteX9" fmla="*/ 815274 w 1789400"/>
              <a:gd name="connsiteY9" fmla="*/ 954519 h 1130060"/>
              <a:gd name="connsiteX10" fmla="*/ 681486 w 1789400"/>
              <a:gd name="connsiteY10" fmla="*/ 923026 h 1130060"/>
              <a:gd name="connsiteX11" fmla="*/ 517585 w 1789400"/>
              <a:gd name="connsiteY11" fmla="*/ 819509 h 1130060"/>
              <a:gd name="connsiteX12" fmla="*/ 105771 w 1789400"/>
              <a:gd name="connsiteY12" fmla="*/ 449279 h 1130060"/>
              <a:gd name="connsiteX13" fmla="*/ 0 w 1789400"/>
              <a:gd name="connsiteY13" fmla="*/ 378612 h 1130060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268084 w 1789400"/>
              <a:gd name="connsiteY5" fmla="*/ 466776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517585 w 1789400"/>
              <a:gd name="connsiteY11" fmla="*/ 440897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517585 w 1789400"/>
              <a:gd name="connsiteY11" fmla="*/ 440897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1059383 w 1789400"/>
              <a:gd name="connsiteY7" fmla="*/ 678544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247908 w 1789400"/>
              <a:gd name="connsiteY6" fmla="*/ 664760 h 751448"/>
              <a:gd name="connsiteX7" fmla="*/ 1059383 w 1789400"/>
              <a:gd name="connsiteY7" fmla="*/ 678544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323508 w 1789400"/>
              <a:gd name="connsiteY12" fmla="*/ 478220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323508 w 1789400"/>
              <a:gd name="connsiteY12" fmla="*/ 478220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69377 w 1789400"/>
              <a:gd name="connsiteY13" fmla="*/ 416410 h 751448"/>
              <a:gd name="connsiteX14" fmla="*/ 0 w 1789400"/>
              <a:gd name="connsiteY14" fmla="*/ 0 h 751448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22182 w 1807597"/>
              <a:gd name="connsiteY5" fmla="*/ 443221 h 716696"/>
              <a:gd name="connsiteX6" fmla="*/ 1461279 w 1807597"/>
              <a:gd name="connsiteY6" fmla="*/ 585153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758826 w 1807597"/>
              <a:gd name="connsiteY10" fmla="*/ 623264 h 716696"/>
              <a:gd name="connsiteX11" fmla="*/ 479480 w 1807597"/>
              <a:gd name="connsiteY11" fmla="*/ 584307 h 716696"/>
              <a:gd name="connsiteX12" fmla="*/ 289454 w 1807597"/>
              <a:gd name="connsiteY12" fmla="*/ 473326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22182 w 1807597"/>
              <a:gd name="connsiteY5" fmla="*/ 443221 h 716696"/>
              <a:gd name="connsiteX6" fmla="*/ 1461279 w 1807597"/>
              <a:gd name="connsiteY6" fmla="*/ 585153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758826 w 1807597"/>
              <a:gd name="connsiteY10" fmla="*/ 623264 h 716696"/>
              <a:gd name="connsiteX11" fmla="*/ 479480 w 1807597"/>
              <a:gd name="connsiteY11" fmla="*/ 584307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22182 w 1807597"/>
              <a:gd name="connsiteY5" fmla="*/ 443221 h 716696"/>
              <a:gd name="connsiteX6" fmla="*/ 1461279 w 1807597"/>
              <a:gd name="connsiteY6" fmla="*/ 585153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758826 w 1807597"/>
              <a:gd name="connsiteY10" fmla="*/ 623264 h 716696"/>
              <a:gd name="connsiteX11" fmla="*/ 347551 w 1807597"/>
              <a:gd name="connsiteY11" fmla="*/ 607053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22182 w 1807597"/>
              <a:gd name="connsiteY5" fmla="*/ 443221 h 716696"/>
              <a:gd name="connsiteX6" fmla="*/ 1461279 w 1807597"/>
              <a:gd name="connsiteY6" fmla="*/ 585153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695136 w 1807597"/>
              <a:gd name="connsiteY10" fmla="*/ 641461 h 716696"/>
              <a:gd name="connsiteX11" fmla="*/ 347551 w 1807597"/>
              <a:gd name="connsiteY11" fmla="*/ 607053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22182 w 1807597"/>
              <a:gd name="connsiteY5" fmla="*/ 443221 h 716696"/>
              <a:gd name="connsiteX6" fmla="*/ 1506772 w 1807597"/>
              <a:gd name="connsiteY6" fmla="*/ 607900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695136 w 1807597"/>
              <a:gd name="connsiteY10" fmla="*/ 641461 h 716696"/>
              <a:gd name="connsiteX11" fmla="*/ 347551 w 1807597"/>
              <a:gd name="connsiteY11" fmla="*/ 607053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40379 w 1807597"/>
              <a:gd name="connsiteY5" fmla="*/ 470516 h 716696"/>
              <a:gd name="connsiteX6" fmla="*/ 1506772 w 1807597"/>
              <a:gd name="connsiteY6" fmla="*/ 607900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695136 w 1807597"/>
              <a:gd name="connsiteY10" fmla="*/ 641461 h 716696"/>
              <a:gd name="connsiteX11" fmla="*/ 347551 w 1807597"/>
              <a:gd name="connsiteY11" fmla="*/ 607053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26404 w 1807597"/>
              <a:gd name="connsiteY4" fmla="*/ 371837 h 716696"/>
              <a:gd name="connsiteX5" fmla="*/ 1640379 w 1807597"/>
              <a:gd name="connsiteY5" fmla="*/ 470516 h 716696"/>
              <a:gd name="connsiteX6" fmla="*/ 1506772 w 1807597"/>
              <a:gd name="connsiteY6" fmla="*/ 607900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695136 w 1807597"/>
              <a:gd name="connsiteY10" fmla="*/ 641461 h 716696"/>
              <a:gd name="connsiteX11" fmla="*/ 347551 w 1807597"/>
              <a:gd name="connsiteY11" fmla="*/ 607053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14624 w 1812146"/>
              <a:gd name="connsiteY7" fmla="*/ 285546 h 357305"/>
              <a:gd name="connsiteX8" fmla="*/ 1077580 w 1812146"/>
              <a:gd name="connsiteY8" fmla="*/ 284401 h 357305"/>
              <a:gd name="connsiteX9" fmla="*/ 973078 w 1812146"/>
              <a:gd name="connsiteY9" fmla="*/ 280669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1077580 w 1812146"/>
              <a:gd name="connsiteY8" fmla="*/ 284401 h 357305"/>
              <a:gd name="connsiteX9" fmla="*/ 973078 w 1812146"/>
              <a:gd name="connsiteY9" fmla="*/ 280669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986595 w 1812146"/>
              <a:gd name="connsiteY8" fmla="*/ 298048 h 357305"/>
              <a:gd name="connsiteX9" fmla="*/ 973078 w 1812146"/>
              <a:gd name="connsiteY9" fmla="*/ 280669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986595 w 1812146"/>
              <a:gd name="connsiteY8" fmla="*/ 298048 h 357305"/>
              <a:gd name="connsiteX9" fmla="*/ 877544 w 1812146"/>
              <a:gd name="connsiteY9" fmla="*/ 289767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932004 w 1812146"/>
              <a:gd name="connsiteY8" fmla="*/ 316245 h 357305"/>
              <a:gd name="connsiteX9" fmla="*/ 877544 w 1812146"/>
              <a:gd name="connsiteY9" fmla="*/ 289767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932004 w 1812146"/>
              <a:gd name="connsiteY8" fmla="*/ 316245 h 357305"/>
              <a:gd name="connsiteX9" fmla="*/ 754714 w 1812146"/>
              <a:gd name="connsiteY9" fmla="*/ 289767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863765 w 1812146"/>
              <a:gd name="connsiteY8" fmla="*/ 316245 h 357305"/>
              <a:gd name="connsiteX9" fmla="*/ 754714 w 1812146"/>
              <a:gd name="connsiteY9" fmla="*/ 289767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12146" h="357305">
                <a:moveTo>
                  <a:pt x="0" y="15290"/>
                </a:moveTo>
                <a:lnTo>
                  <a:pt x="18197" y="357305"/>
                </a:lnTo>
                <a:lnTo>
                  <a:pt x="1803865" y="357305"/>
                </a:lnTo>
                <a:cubicBezTo>
                  <a:pt x="1806353" y="118406"/>
                  <a:pt x="1809658" y="238899"/>
                  <a:pt x="1812146" y="0"/>
                </a:cubicBezTo>
                <a:lnTo>
                  <a:pt x="1726404" y="12446"/>
                </a:lnTo>
                <a:lnTo>
                  <a:pt x="1640379" y="111125"/>
                </a:lnTo>
                <a:cubicBezTo>
                  <a:pt x="1591721" y="145995"/>
                  <a:pt x="1555430" y="213639"/>
                  <a:pt x="1506772" y="248509"/>
                </a:cubicBezTo>
                <a:cubicBezTo>
                  <a:pt x="1457887" y="268437"/>
                  <a:pt x="1443762" y="243225"/>
                  <a:pt x="1387412" y="285546"/>
                </a:cubicBezTo>
                <a:cubicBezTo>
                  <a:pt x="1410413" y="375982"/>
                  <a:pt x="934071" y="330312"/>
                  <a:pt x="863765" y="316245"/>
                </a:cubicBezTo>
                <a:lnTo>
                  <a:pt x="754714" y="289767"/>
                </a:lnTo>
                <a:lnTo>
                  <a:pt x="695136" y="282070"/>
                </a:lnTo>
                <a:lnTo>
                  <a:pt x="347551" y="247662"/>
                </a:lnTo>
                <a:lnTo>
                  <a:pt x="189370" y="191273"/>
                </a:lnTo>
                <a:lnTo>
                  <a:pt x="87574" y="22267"/>
                </a:lnTo>
                <a:lnTo>
                  <a:pt x="0" y="152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0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CF7F5F-56BD-41CB-87BC-824F25A1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63" y="981508"/>
            <a:ext cx="6823557" cy="55063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3FA496-EECE-48E5-B053-B15CC7FA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Entrenchment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D377B7-ED21-4004-8357-61CFE8CC6F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Defined by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9EE78-7F1C-4ED0-9FBF-F50B0B35B854}"/>
              </a:ext>
            </a:extLst>
          </p:cNvPr>
          <p:cNvSpPr txBox="1"/>
          <p:nvPr/>
        </p:nvSpPr>
        <p:spPr>
          <a:xfrm>
            <a:off x="9806475" y="6487835"/>
            <a:ext cx="23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6,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</p:txBody>
      </p:sp>
    </p:spTree>
    <p:extLst>
      <p:ext uri="{BB962C8B-B14F-4D97-AF65-F5344CB8AC3E}">
        <p14:creationId xmlns:p14="http://schemas.microsoft.com/office/powerpoint/2010/main" val="3939544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7EB62-4FAC-48DC-9E95-FB61AF51AA4C}"/>
              </a:ext>
            </a:extLst>
          </p:cNvPr>
          <p:cNvSpPr txBox="1"/>
          <p:nvPr/>
        </p:nvSpPr>
        <p:spPr>
          <a:xfrm>
            <a:off x="9806475" y="6487835"/>
            <a:ext cx="23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6,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FA496-EECE-48E5-B053-B15CC7FA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Entrenchment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D377B7-ED21-4004-8357-61CFE8CC6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3330835" cy="4181341"/>
          </a:xfrm>
        </p:spPr>
        <p:txBody>
          <a:bodyPr/>
          <a:lstStyle/>
          <a:p>
            <a:r>
              <a:rPr lang="en-US" dirty="0"/>
              <a:t>Defined by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  <a:p>
            <a:r>
              <a:rPr lang="en-US" dirty="0"/>
              <a:t>Vertical Containment of the River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72BFA-012C-4C80-A903-D8A81D27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63" y="981508"/>
            <a:ext cx="6823557" cy="550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18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174240-8210-44F8-8B05-C23FDCD37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35" y="1523994"/>
            <a:ext cx="7950033" cy="472440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3554E5-1CA3-427A-AC16-8C2FD31E1F72}"/>
              </a:ext>
            </a:extLst>
          </p:cNvPr>
          <p:cNvCxnSpPr>
            <a:cxnSpLocks/>
          </p:cNvCxnSpPr>
          <p:nvPr/>
        </p:nvCxnSpPr>
        <p:spPr>
          <a:xfrm>
            <a:off x="9189720" y="2206487"/>
            <a:ext cx="0" cy="30970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D3FA496-EECE-48E5-B053-B15CC7FA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Entrenchment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D377B7-ED21-4004-8357-61CFE8CC6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3330835" cy="4181341"/>
          </a:xfrm>
        </p:spPr>
        <p:txBody>
          <a:bodyPr/>
          <a:lstStyle/>
          <a:p>
            <a:r>
              <a:rPr lang="en-US" dirty="0"/>
              <a:t>Defined by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  <a:p>
            <a:r>
              <a:rPr lang="en-US" dirty="0"/>
              <a:t>Vertical Containment of the River</a:t>
            </a:r>
          </a:p>
          <a:p>
            <a:pPr lvl="1"/>
            <a:r>
              <a:rPr lang="en-US" dirty="0"/>
              <a:t>Width of Flood-Prone Area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938E3-1FD4-44AB-B902-43CF19022B21}"/>
              </a:ext>
            </a:extLst>
          </p:cNvPr>
          <p:cNvSpPr txBox="1"/>
          <p:nvPr/>
        </p:nvSpPr>
        <p:spPr>
          <a:xfrm>
            <a:off x="8673905" y="1586589"/>
            <a:ext cx="1031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Bankfull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Depth x2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30D6B0-33A7-4B1E-BA6D-A58BC7E181A2}"/>
              </a:ext>
            </a:extLst>
          </p:cNvPr>
          <p:cNvSpPr/>
          <p:nvPr/>
        </p:nvSpPr>
        <p:spPr>
          <a:xfrm>
            <a:off x="9145663" y="2162431"/>
            <a:ext cx="88112" cy="88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A5AF79-2E4E-4BE0-9D26-0B980A8D74B0}"/>
              </a:ext>
            </a:extLst>
          </p:cNvPr>
          <p:cNvSpPr/>
          <p:nvPr/>
        </p:nvSpPr>
        <p:spPr>
          <a:xfrm>
            <a:off x="9145663" y="5254603"/>
            <a:ext cx="88112" cy="88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788534-8550-4EB6-AAEE-A92862E39816}"/>
              </a:ext>
            </a:extLst>
          </p:cNvPr>
          <p:cNvSpPr/>
          <p:nvPr/>
        </p:nvSpPr>
        <p:spPr>
          <a:xfrm>
            <a:off x="9144724" y="3476750"/>
            <a:ext cx="88112" cy="88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5E671-54B5-4CD0-81CA-2AF3442B75E6}"/>
              </a:ext>
            </a:extLst>
          </p:cNvPr>
          <p:cNvSpPr txBox="1"/>
          <p:nvPr/>
        </p:nvSpPr>
        <p:spPr>
          <a:xfrm>
            <a:off x="9401292" y="3185596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Bankfull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Depth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663ADA-CA25-45DD-8828-C71C77E4C5D7}"/>
              </a:ext>
            </a:extLst>
          </p:cNvPr>
          <p:cNvCxnSpPr>
            <a:cxnSpLocks/>
          </p:cNvCxnSpPr>
          <p:nvPr/>
        </p:nvCxnSpPr>
        <p:spPr>
          <a:xfrm>
            <a:off x="4870824" y="2206487"/>
            <a:ext cx="47632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5F0CC5-096A-4137-ACD0-734ED53B981B}"/>
              </a:ext>
            </a:extLst>
          </p:cNvPr>
          <p:cNvSpPr txBox="1"/>
          <p:nvPr/>
        </p:nvSpPr>
        <p:spPr>
          <a:xfrm>
            <a:off x="5230952" y="1881211"/>
            <a:ext cx="269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Width of Flood-Prone Area</a:t>
            </a:r>
          </a:p>
        </p:txBody>
      </p:sp>
    </p:spTree>
    <p:extLst>
      <p:ext uri="{BB962C8B-B14F-4D97-AF65-F5344CB8AC3E}">
        <p14:creationId xmlns:p14="http://schemas.microsoft.com/office/powerpoint/2010/main" val="394143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E7E857-BDC6-475E-920A-4C838D48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Ratios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30A07-F799-49C1-8C9B-282FAF781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Ratio: Comparison of two values as a quotient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6EB26-F4BC-4D9F-97BB-A0FC3AFCEB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29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174240-8210-44F8-8B05-C23FDCD37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35" y="1523994"/>
            <a:ext cx="7950033" cy="47244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3FA496-EECE-48E5-B053-B15CC7FA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Entrenchment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D377B7-ED21-4004-8357-61CFE8CC6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3330835" cy="4181341"/>
          </a:xfrm>
        </p:spPr>
        <p:txBody>
          <a:bodyPr/>
          <a:lstStyle/>
          <a:p>
            <a:r>
              <a:rPr lang="en-US" dirty="0"/>
              <a:t>Defined by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  <a:p>
            <a:r>
              <a:rPr lang="en-US" dirty="0"/>
              <a:t>Vertical Containment of the River</a:t>
            </a:r>
          </a:p>
          <a:p>
            <a:pPr lvl="1"/>
            <a:r>
              <a:rPr lang="en-US" dirty="0"/>
              <a:t>Width of Flood-Prone Area</a:t>
            </a:r>
          </a:p>
          <a:p>
            <a:pPr lvl="1"/>
            <a:r>
              <a:rPr lang="en-US" dirty="0"/>
              <a:t>Width of </a:t>
            </a:r>
            <a:r>
              <a:rPr lang="en-US" dirty="0" err="1"/>
              <a:t>Bankfull</a:t>
            </a:r>
            <a:r>
              <a:rPr lang="en-US" dirty="0"/>
              <a:t> Channel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049D37-03F6-4EE6-97E5-CF7E2D88A040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847106" y="3508484"/>
            <a:ext cx="15606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B3DB0BE-A5E2-405B-8D33-14D8528E7E7F}"/>
              </a:ext>
            </a:extLst>
          </p:cNvPr>
          <p:cNvSpPr/>
          <p:nvPr/>
        </p:nvSpPr>
        <p:spPr>
          <a:xfrm>
            <a:off x="7803050" y="3464428"/>
            <a:ext cx="88112" cy="88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795783-CB2D-4E0F-9B1B-24070623B175}"/>
              </a:ext>
            </a:extLst>
          </p:cNvPr>
          <p:cNvSpPr/>
          <p:nvPr/>
        </p:nvSpPr>
        <p:spPr>
          <a:xfrm>
            <a:off x="9407733" y="3464428"/>
            <a:ext cx="88112" cy="88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CC752-66A7-4653-BE78-7B3EA5922236}"/>
              </a:ext>
            </a:extLst>
          </p:cNvPr>
          <p:cNvSpPr txBox="1"/>
          <p:nvPr/>
        </p:nvSpPr>
        <p:spPr>
          <a:xfrm>
            <a:off x="9451789" y="3185318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Bankfull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2823885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F111148-F1AC-4095-89BD-EA8FA8F11E8F}"/>
              </a:ext>
            </a:extLst>
          </p:cNvPr>
          <p:cNvSpPr txBox="1"/>
          <p:nvPr/>
        </p:nvSpPr>
        <p:spPr>
          <a:xfrm>
            <a:off x="9806475" y="6487835"/>
            <a:ext cx="23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6,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21E7D0-F0D7-43DA-8575-AFAA9826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63" y="981508"/>
            <a:ext cx="6823557" cy="55063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3FA496-EECE-48E5-B053-B15CC7FA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Entrenchment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D377B7-ED21-4004-8357-61CFE8CC6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3330835" cy="4181341"/>
          </a:xfrm>
        </p:spPr>
        <p:txBody>
          <a:bodyPr/>
          <a:lstStyle/>
          <a:p>
            <a:r>
              <a:rPr lang="en-US" dirty="0"/>
              <a:t>Defined by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  <a:p>
            <a:r>
              <a:rPr lang="en-US" dirty="0"/>
              <a:t>Vertical Containment of the River</a:t>
            </a:r>
          </a:p>
          <a:p>
            <a:pPr lvl="1"/>
            <a:r>
              <a:rPr lang="en-US" dirty="0"/>
              <a:t>Width of Flood-Prone Area</a:t>
            </a:r>
          </a:p>
          <a:p>
            <a:pPr lvl="1"/>
            <a:r>
              <a:rPr lang="en-US" dirty="0"/>
              <a:t>Width of </a:t>
            </a:r>
            <a:r>
              <a:rPr lang="en-US" dirty="0" err="1"/>
              <a:t>Bankfull</a:t>
            </a:r>
            <a:r>
              <a:rPr lang="en-US" dirty="0"/>
              <a:t> Channel</a:t>
            </a:r>
          </a:p>
        </p:txBody>
      </p:sp>
    </p:spTree>
    <p:extLst>
      <p:ext uri="{BB962C8B-B14F-4D97-AF65-F5344CB8AC3E}">
        <p14:creationId xmlns:p14="http://schemas.microsoft.com/office/powerpoint/2010/main" val="3206144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F111148-F1AC-4095-89BD-EA8FA8F11E8F}"/>
              </a:ext>
            </a:extLst>
          </p:cNvPr>
          <p:cNvSpPr txBox="1"/>
          <p:nvPr/>
        </p:nvSpPr>
        <p:spPr>
          <a:xfrm>
            <a:off x="9806475" y="6487835"/>
            <a:ext cx="23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6,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21E7D0-F0D7-43DA-8575-AFAA9826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63" y="981508"/>
            <a:ext cx="6823557" cy="55063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3FA496-EECE-48E5-B053-B15CC7FA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Entrenchment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D377B7-ED21-4004-8357-61CFE8CC6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3330835" cy="4181341"/>
          </a:xfrm>
        </p:spPr>
        <p:txBody>
          <a:bodyPr/>
          <a:lstStyle/>
          <a:p>
            <a:r>
              <a:rPr lang="en-US" dirty="0"/>
              <a:t>Defined by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  <a:p>
            <a:r>
              <a:rPr lang="en-US" dirty="0"/>
              <a:t>Vertical Containment of the River</a:t>
            </a:r>
          </a:p>
          <a:p>
            <a:pPr lvl="1"/>
            <a:r>
              <a:rPr lang="en-US" dirty="0"/>
              <a:t>Width of Flood-Prone Area</a:t>
            </a:r>
          </a:p>
          <a:p>
            <a:pPr lvl="1"/>
            <a:r>
              <a:rPr lang="en-US" dirty="0"/>
              <a:t>Width of </a:t>
            </a:r>
            <a:r>
              <a:rPr lang="en-US" dirty="0" err="1"/>
              <a:t>Bankfull</a:t>
            </a:r>
            <a:r>
              <a:rPr lang="en-US" dirty="0"/>
              <a:t> Channel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3D9977-BC21-49B7-A04B-47C3921CC407}"/>
              </a:ext>
            </a:extLst>
          </p:cNvPr>
          <p:cNvSpPr/>
          <p:nvPr/>
        </p:nvSpPr>
        <p:spPr>
          <a:xfrm>
            <a:off x="9980023" y="998926"/>
            <a:ext cx="2082329" cy="4644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20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F111148-F1AC-4095-89BD-EA8FA8F11E8F}"/>
              </a:ext>
            </a:extLst>
          </p:cNvPr>
          <p:cNvSpPr txBox="1"/>
          <p:nvPr/>
        </p:nvSpPr>
        <p:spPr>
          <a:xfrm>
            <a:off x="9806475" y="6487835"/>
            <a:ext cx="23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6,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21E7D0-F0D7-43DA-8575-AFAA9826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63" y="981508"/>
            <a:ext cx="6823557" cy="55063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3FA496-EECE-48E5-B053-B15CC7FA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Entrenchment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D377B7-ED21-4004-8357-61CFE8CC6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3330835" cy="4181341"/>
          </a:xfrm>
        </p:spPr>
        <p:txBody>
          <a:bodyPr/>
          <a:lstStyle/>
          <a:p>
            <a:r>
              <a:rPr lang="en-US" dirty="0"/>
              <a:t>Defined by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  <a:p>
            <a:r>
              <a:rPr lang="en-US" dirty="0"/>
              <a:t>Vertical Containment of the River</a:t>
            </a:r>
          </a:p>
          <a:p>
            <a:pPr lvl="1"/>
            <a:r>
              <a:rPr lang="en-US" dirty="0"/>
              <a:t>Width of Flood-Prone Area</a:t>
            </a:r>
          </a:p>
          <a:p>
            <a:pPr lvl="1"/>
            <a:r>
              <a:rPr lang="en-US" dirty="0"/>
              <a:t>Width of </a:t>
            </a:r>
            <a:r>
              <a:rPr lang="en-US" dirty="0" err="1"/>
              <a:t>Bankfull</a:t>
            </a:r>
            <a:r>
              <a:rPr lang="en-US" dirty="0"/>
              <a:t> Channel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3D9977-BC21-49B7-A04B-47C3921CC407}"/>
              </a:ext>
            </a:extLst>
          </p:cNvPr>
          <p:cNvSpPr/>
          <p:nvPr/>
        </p:nvSpPr>
        <p:spPr>
          <a:xfrm>
            <a:off x="5305308" y="1016344"/>
            <a:ext cx="2082329" cy="4644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20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39BE-22B4-4BA7-8A53-A48B272A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Ratios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D3DAB-7067-4526-B6D6-67D16FF02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4995334" cy="5034780"/>
          </a:xfrm>
        </p:spPr>
        <p:txBody>
          <a:bodyPr>
            <a:normAutofit/>
          </a:bodyPr>
          <a:lstStyle/>
          <a:p>
            <a:r>
              <a:rPr lang="en-US" dirty="0"/>
              <a:t>Sinuosity</a:t>
            </a:r>
          </a:p>
          <a:p>
            <a:pPr lvl="1"/>
            <a:r>
              <a:rPr lang="en-US" dirty="0"/>
              <a:t>Length of Channel </a:t>
            </a:r>
            <a:r>
              <a:rPr lang="en-US" b="1" dirty="0"/>
              <a:t>/</a:t>
            </a:r>
            <a:r>
              <a:rPr lang="en-US" dirty="0"/>
              <a:t> Length of Valley Center</a:t>
            </a:r>
          </a:p>
          <a:p>
            <a:pPr lvl="1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97442-6E74-42A6-8607-7104C8A09E3B}"/>
              </a:ext>
            </a:extLst>
          </p:cNvPr>
          <p:cNvSpPr txBox="1"/>
          <p:nvPr/>
        </p:nvSpPr>
        <p:spPr>
          <a:xfrm>
            <a:off x="7058525" y="5534557"/>
            <a:ext cx="5024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Charlton (2008): </a:t>
            </a:r>
            <a:r>
              <a:rPr lang="en-US" sz="1600" i="1" dirty="0"/>
              <a:t>Fundamentals of Fluvial Geomorphology</a:t>
            </a:r>
            <a:endParaRPr lang="en-US" sz="1600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8779FBD-B04C-4553-AC82-A187D64AC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85"/>
          <a:stretch/>
        </p:blipFill>
        <p:spPr>
          <a:xfrm>
            <a:off x="6096000" y="1323443"/>
            <a:ext cx="5826670" cy="41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9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39BE-22B4-4BA7-8A53-A48B272A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Ratios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956215-DA89-4827-B39E-4D3C479DD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4995334" cy="5034780"/>
          </a:xfrm>
        </p:spPr>
        <p:txBody>
          <a:bodyPr>
            <a:normAutofit/>
          </a:bodyPr>
          <a:lstStyle/>
          <a:p>
            <a:r>
              <a:rPr lang="en-US" dirty="0"/>
              <a:t>Sinuosity</a:t>
            </a:r>
          </a:p>
          <a:p>
            <a:pPr lvl="1"/>
            <a:r>
              <a:rPr lang="en-US" dirty="0"/>
              <a:t>Length of Channel </a:t>
            </a:r>
            <a:r>
              <a:rPr lang="en-US" b="1" dirty="0"/>
              <a:t>/</a:t>
            </a:r>
            <a:r>
              <a:rPr lang="en-US" dirty="0"/>
              <a:t> Length of Valley Center</a:t>
            </a:r>
          </a:p>
          <a:p>
            <a:r>
              <a:rPr lang="en-US" dirty="0"/>
              <a:t>Slope</a:t>
            </a:r>
          </a:p>
          <a:p>
            <a:pPr lvl="1"/>
            <a:r>
              <a:rPr lang="en-US" dirty="0"/>
              <a:t>Change in Elevation </a:t>
            </a:r>
            <a:r>
              <a:rPr lang="en-US" b="1" dirty="0"/>
              <a:t>/</a:t>
            </a:r>
            <a:r>
              <a:rPr lang="en-US" dirty="0"/>
              <a:t> Change in Distance</a:t>
            </a:r>
          </a:p>
          <a:p>
            <a:pPr lvl="1"/>
            <a:endParaRPr lang="en-US" dirty="0"/>
          </a:p>
        </p:txBody>
      </p:sp>
      <p:pic>
        <p:nvPicPr>
          <p:cNvPr id="12" name="Picture 11" descr="Slope">
            <a:extLst>
              <a:ext uri="{FF2B5EF4-FFF2-40B4-BE49-F238E27FC236}">
                <a16:creationId xmlns:a16="http://schemas.microsoft.com/office/drawing/2014/main" id="{A049E9B2-40FB-42E3-905E-0F9A44164A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92" y="2031050"/>
            <a:ext cx="6640404" cy="3217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581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39BE-22B4-4BA7-8A53-A48B272A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Ratios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88202-16B8-4DA8-8EAD-A7037AFF82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7703"/>
          <a:stretch/>
        </p:blipFill>
        <p:spPr>
          <a:xfrm>
            <a:off x="6118160" y="1530485"/>
            <a:ext cx="5388038" cy="4014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31C07B-8596-4B7E-957E-A25C2CDD8C42}"/>
              </a:ext>
            </a:extLst>
          </p:cNvPr>
          <p:cNvSpPr txBox="1"/>
          <p:nvPr/>
        </p:nvSpPr>
        <p:spPr>
          <a:xfrm>
            <a:off x="6675348" y="5545136"/>
            <a:ext cx="5024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Charlton (2008): </a:t>
            </a:r>
            <a:r>
              <a:rPr lang="en-US" sz="1600" i="1" dirty="0"/>
              <a:t>Fundamentals of Fluvial Geomorphology</a:t>
            </a:r>
            <a:endParaRPr lang="en-US"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0C32F8-CCC8-40E3-B1E1-8D0CDFB4A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4995334" cy="5034780"/>
          </a:xfrm>
        </p:spPr>
        <p:txBody>
          <a:bodyPr>
            <a:normAutofit/>
          </a:bodyPr>
          <a:lstStyle/>
          <a:p>
            <a:r>
              <a:rPr lang="en-US" dirty="0"/>
              <a:t>Sinuosity</a:t>
            </a:r>
          </a:p>
          <a:p>
            <a:pPr lvl="1"/>
            <a:r>
              <a:rPr lang="en-US" dirty="0"/>
              <a:t>Length of Channel </a:t>
            </a:r>
            <a:r>
              <a:rPr lang="en-US" b="1" dirty="0"/>
              <a:t>/</a:t>
            </a:r>
            <a:r>
              <a:rPr lang="en-US" dirty="0"/>
              <a:t> Length of Valley Center</a:t>
            </a:r>
          </a:p>
          <a:p>
            <a:r>
              <a:rPr lang="en-US" dirty="0"/>
              <a:t>Slope</a:t>
            </a:r>
          </a:p>
          <a:p>
            <a:pPr lvl="1"/>
            <a:r>
              <a:rPr lang="en-US" dirty="0"/>
              <a:t>Change in Elevation </a:t>
            </a:r>
            <a:r>
              <a:rPr lang="en-US" b="1" dirty="0"/>
              <a:t>/</a:t>
            </a:r>
            <a:r>
              <a:rPr lang="en-US" dirty="0"/>
              <a:t> Change in Distance</a:t>
            </a:r>
          </a:p>
          <a:p>
            <a:r>
              <a:rPr lang="en-US" dirty="0"/>
              <a:t>Meander Wavelength</a:t>
            </a:r>
          </a:p>
          <a:p>
            <a:pPr lvl="1"/>
            <a:r>
              <a:rPr lang="en-US" dirty="0"/>
              <a:t>Meander Bend Wavelength</a:t>
            </a:r>
          </a:p>
          <a:p>
            <a:pPr lvl="1"/>
            <a:r>
              <a:rPr lang="en-US" dirty="0"/>
              <a:t>Channel Width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72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39BE-22B4-4BA7-8A53-A48B272A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Ratios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88202-16B8-4DA8-8EAD-A7037AFF82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9460" r="63080" b="-1"/>
          <a:stretch/>
        </p:blipFill>
        <p:spPr>
          <a:xfrm>
            <a:off x="7050223" y="1530485"/>
            <a:ext cx="3442742" cy="3406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31C07B-8596-4B7E-957E-A25C2CDD8C42}"/>
              </a:ext>
            </a:extLst>
          </p:cNvPr>
          <p:cNvSpPr txBox="1"/>
          <p:nvPr/>
        </p:nvSpPr>
        <p:spPr>
          <a:xfrm>
            <a:off x="6481633" y="4988961"/>
            <a:ext cx="5024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Charlton (2008): </a:t>
            </a:r>
            <a:r>
              <a:rPr lang="en-US" sz="1600" i="1" dirty="0"/>
              <a:t>Fundamentals of Fluvial Geomorphology</a:t>
            </a:r>
            <a:endParaRPr lang="en-US"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1D3A0A-FE78-4C36-8BF2-F227B6749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4995334" cy="5034780"/>
          </a:xfrm>
        </p:spPr>
        <p:txBody>
          <a:bodyPr>
            <a:normAutofit/>
          </a:bodyPr>
          <a:lstStyle/>
          <a:p>
            <a:r>
              <a:rPr lang="en-US" dirty="0"/>
              <a:t>Sinuosity</a:t>
            </a:r>
          </a:p>
          <a:p>
            <a:pPr lvl="1"/>
            <a:r>
              <a:rPr lang="en-US" dirty="0"/>
              <a:t>Length of Channel </a:t>
            </a:r>
            <a:r>
              <a:rPr lang="en-US" b="1" dirty="0"/>
              <a:t>/</a:t>
            </a:r>
            <a:r>
              <a:rPr lang="en-US" dirty="0"/>
              <a:t> Length of Valley Center</a:t>
            </a:r>
          </a:p>
          <a:p>
            <a:r>
              <a:rPr lang="en-US" dirty="0"/>
              <a:t>Slope</a:t>
            </a:r>
          </a:p>
          <a:p>
            <a:pPr lvl="1"/>
            <a:r>
              <a:rPr lang="en-US" dirty="0"/>
              <a:t>Change in Elevation </a:t>
            </a:r>
            <a:r>
              <a:rPr lang="en-US" b="1" dirty="0"/>
              <a:t>/</a:t>
            </a:r>
            <a:r>
              <a:rPr lang="en-US" dirty="0"/>
              <a:t> Change in Distance</a:t>
            </a:r>
          </a:p>
          <a:p>
            <a:r>
              <a:rPr lang="en-US" dirty="0"/>
              <a:t>Meander Wavelength</a:t>
            </a:r>
          </a:p>
          <a:p>
            <a:pPr lvl="1"/>
            <a:r>
              <a:rPr lang="en-US" dirty="0"/>
              <a:t>Meander Bend Wavelength</a:t>
            </a:r>
          </a:p>
          <a:p>
            <a:pPr lvl="1"/>
            <a:r>
              <a:rPr lang="en-US" dirty="0"/>
              <a:t>Channel Width</a:t>
            </a:r>
          </a:p>
          <a:p>
            <a:r>
              <a:rPr lang="en-US" dirty="0"/>
              <a:t>Radius of Curvature</a:t>
            </a:r>
          </a:p>
          <a:p>
            <a:pPr lvl="1"/>
            <a:r>
              <a:rPr lang="en-US" dirty="0"/>
              <a:t>Radius of the meander bend</a:t>
            </a:r>
          </a:p>
          <a:p>
            <a:pPr lvl="1"/>
            <a:r>
              <a:rPr lang="en-US" dirty="0"/>
              <a:t>Channel Width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21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04B3-3E50-461A-9B11-32E9917B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Ratios and classifications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E7F0E-85C7-4FEE-A0F2-551FC55EF5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85904" y="1530485"/>
            <a:ext cx="8020192" cy="4352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0A088B-F692-415C-B7C6-1BE9F9D25C04}"/>
              </a:ext>
            </a:extLst>
          </p:cNvPr>
          <p:cNvSpPr txBox="1"/>
          <p:nvPr/>
        </p:nvSpPr>
        <p:spPr>
          <a:xfrm>
            <a:off x="928249" y="4929052"/>
            <a:ext cx="1227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Entrenchment</a:t>
            </a:r>
          </a:p>
          <a:p>
            <a:pPr algn="r"/>
            <a:r>
              <a:rPr lang="en-US" sz="1400" dirty="0"/>
              <a:t>Sinuosity</a:t>
            </a:r>
          </a:p>
          <a:p>
            <a:pPr algn="r"/>
            <a:r>
              <a:rPr lang="en-US" sz="1400" dirty="0" err="1"/>
              <a:t>Width:Depth</a:t>
            </a:r>
            <a:endParaRPr lang="en-US" sz="1400" dirty="0"/>
          </a:p>
          <a:p>
            <a:pPr algn="r"/>
            <a:r>
              <a:rPr lang="en-US" sz="1400" dirty="0"/>
              <a:t>Slope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53127-EB70-4C93-9061-47F8DE68C83A}"/>
              </a:ext>
            </a:extLst>
          </p:cNvPr>
          <p:cNvSpPr txBox="1"/>
          <p:nvPr/>
        </p:nvSpPr>
        <p:spPr>
          <a:xfrm>
            <a:off x="7820920" y="5882986"/>
            <a:ext cx="23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4,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</p:txBody>
      </p:sp>
    </p:spTree>
    <p:extLst>
      <p:ext uri="{BB962C8B-B14F-4D97-AF65-F5344CB8AC3E}">
        <p14:creationId xmlns:p14="http://schemas.microsoft.com/office/powerpoint/2010/main" val="3883573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45CC-200E-40A7-B707-F965A34B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14A9E-8150-4EE0-8C39-612F312168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1E0B8F-4460-45B4-9B65-B8572BC68E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31614" y="2298502"/>
            <a:ext cx="7728772" cy="28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8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E7E857-BDC6-475E-920A-4C838D48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Ratios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30A07-F799-49C1-8C9B-282FAF781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Ratio: Comparison of two values as a quotient</a:t>
            </a:r>
          </a:p>
          <a:p>
            <a:r>
              <a:rPr lang="en-US" dirty="0"/>
              <a:t>8 Apples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0D2BF-8F66-447D-9E58-66B8D7480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26" y="2002970"/>
            <a:ext cx="619302" cy="622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540EA-C601-4A9B-8C56-8FAD8ACB6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75" y="2707296"/>
            <a:ext cx="619302" cy="62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2DCD9-7C0A-4BEA-845E-21C16C26E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75" y="2007878"/>
            <a:ext cx="619302" cy="622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21E52B-3FDF-4F1F-BDEB-6853362D9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57" y="2707296"/>
            <a:ext cx="619302" cy="62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222BDB-7B66-4363-9EFB-80E7655ED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93" y="2002970"/>
            <a:ext cx="619302" cy="622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22C691-64E4-411C-943A-4A4F04F0D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220" y="2707296"/>
            <a:ext cx="619302" cy="622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35B97F-B528-44CB-B7BB-C741892AE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220" y="2002970"/>
            <a:ext cx="619302" cy="622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0FB97D-D152-4EC4-947E-AF7E7D0FC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93" y="2707296"/>
            <a:ext cx="619302" cy="6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98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45CC-200E-40A7-B707-F965A34B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14A9E-8150-4EE0-8C39-612F312168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  <a:p>
            <a:r>
              <a:rPr lang="en-US" dirty="0"/>
              <a:t>Ratios</a:t>
            </a:r>
          </a:p>
          <a:p>
            <a:r>
              <a:rPr lang="en-US" dirty="0"/>
              <a:t>How to Use Ratios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D34046-63EF-49F8-8A71-EFF6DD7FC6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CB295C-117F-48A4-8F67-6C2A52D5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459" y="1321479"/>
            <a:ext cx="8020192" cy="4352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6E6C6E-2D05-4021-8F6D-2B8DEE74484B}"/>
              </a:ext>
            </a:extLst>
          </p:cNvPr>
          <p:cNvSpPr txBox="1"/>
          <p:nvPr/>
        </p:nvSpPr>
        <p:spPr>
          <a:xfrm>
            <a:off x="9806475" y="5673980"/>
            <a:ext cx="23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4, </a:t>
            </a:r>
            <a:r>
              <a:rPr lang="en-US" dirty="0" err="1"/>
              <a:t>Rosgen</a:t>
            </a:r>
            <a:r>
              <a:rPr lang="en-US" dirty="0"/>
              <a:t> (1994)</a:t>
            </a:r>
          </a:p>
        </p:txBody>
      </p:sp>
    </p:spTree>
    <p:extLst>
      <p:ext uri="{BB962C8B-B14F-4D97-AF65-F5344CB8AC3E}">
        <p14:creationId xmlns:p14="http://schemas.microsoft.com/office/powerpoint/2010/main" val="1291809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E7E857-BDC6-475E-920A-4C838D48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Ratios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30A07-F799-49C1-8C9B-282FAF781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Ratio: Comparison of two values as a quotient</a:t>
            </a:r>
          </a:p>
          <a:p>
            <a:r>
              <a:rPr lang="en-US" dirty="0"/>
              <a:t>8 Apples</a:t>
            </a:r>
          </a:p>
          <a:p>
            <a:r>
              <a:rPr lang="en-US" dirty="0"/>
              <a:t>4 Bananas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23C94-BB1E-4B69-A352-E25D1D156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26" y="2002970"/>
            <a:ext cx="619302" cy="622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5DB789-06D2-49D3-982C-3A7D79AB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75" y="2707296"/>
            <a:ext cx="619302" cy="62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49526A-C125-4762-951A-4DEBD787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75" y="2007878"/>
            <a:ext cx="619302" cy="622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064D5D-D139-4BED-ACD9-AD59394E5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57" y="2707296"/>
            <a:ext cx="619302" cy="62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5F9A37-43D5-410E-8D71-321D06026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93" y="2002970"/>
            <a:ext cx="619302" cy="622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F32383-9C88-4C72-B30E-669892422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220" y="2707296"/>
            <a:ext cx="619302" cy="622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96CF97-0D34-4473-B74D-D55A6B358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220" y="2002970"/>
            <a:ext cx="619302" cy="622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24DF63-E6EB-4B68-9DB8-946A7D5E2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93" y="2707296"/>
            <a:ext cx="619302" cy="622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43296F-15FD-4CF9-AA36-F4B5AC948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87" y="3528042"/>
            <a:ext cx="744541" cy="7043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019B3C-6691-4484-9652-EBB2D4DA2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36" y="3528042"/>
            <a:ext cx="744541" cy="7043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0BD91B-B545-45B3-9577-25B08964D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56" y="3528042"/>
            <a:ext cx="744541" cy="7043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F24F98-D1FE-4EAD-8498-D32C3C5A8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00" y="3528042"/>
            <a:ext cx="744541" cy="7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1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DDF032-3502-414E-973F-0875D6F19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928" y="1214525"/>
            <a:ext cx="2055577" cy="40631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E7E857-BDC6-475E-920A-4C838D48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Ratios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30A07-F799-49C1-8C9B-282FAF781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Ratio: Comparison of two values as a quotient</a:t>
            </a:r>
          </a:p>
          <a:p>
            <a:r>
              <a:rPr lang="en-US" dirty="0"/>
              <a:t>8 Apples</a:t>
            </a:r>
          </a:p>
          <a:p>
            <a:r>
              <a:rPr lang="en-US" dirty="0"/>
              <a:t>4 Bananas</a:t>
            </a:r>
          </a:p>
          <a:p>
            <a:r>
              <a:rPr lang="en-US" dirty="0"/>
              <a:t>Great Smoothie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66AAE-FF47-4E8C-A61E-D8CBF7368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75" y="2045762"/>
            <a:ext cx="619302" cy="62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72422-1699-4DB5-82C2-5702CE77E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700" y="2623457"/>
            <a:ext cx="619302" cy="622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E7DF04-D862-4271-8959-C9E055AFE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818" y="2132163"/>
            <a:ext cx="619302" cy="62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C5C88-842B-4007-A2D8-615FABDAC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51" y="2355276"/>
            <a:ext cx="727474" cy="731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F09BEF-84C6-46C1-B73F-3369CF9CD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708" y="2584456"/>
            <a:ext cx="619302" cy="622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A414BC-F9FE-49F4-9D05-F86769708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19" y="2075135"/>
            <a:ext cx="744541" cy="704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E73770-15CD-460F-97B1-7D92CA5DA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459" y="2247997"/>
            <a:ext cx="619302" cy="622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D9BC59-E77D-4798-9E96-394B2F5BD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0" y="2725416"/>
            <a:ext cx="619302" cy="622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E843C-2C69-4A14-8A08-022688889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49" y="2091331"/>
            <a:ext cx="744541" cy="7043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2A3494-7620-4CED-BCC1-740C439D5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14" y="2502250"/>
            <a:ext cx="744541" cy="704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836582-846E-4AA6-9012-5D3D0A863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54" y="2291585"/>
            <a:ext cx="619302" cy="6226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0B8DEB-7414-4FDF-9DA7-0B08D6BB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73" y="2518497"/>
            <a:ext cx="744541" cy="7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E7E857-BDC6-475E-920A-4C838D48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Ratios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30A07-F799-49C1-8C9B-282FAF781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Ratio: Comparison of two values as a quotient</a:t>
            </a:r>
          </a:p>
          <a:p>
            <a:r>
              <a:rPr lang="en-US" dirty="0"/>
              <a:t>8 Apples</a:t>
            </a:r>
          </a:p>
          <a:p>
            <a:r>
              <a:rPr lang="en-US" dirty="0"/>
              <a:t>4 Bananas</a:t>
            </a:r>
          </a:p>
          <a:p>
            <a:r>
              <a:rPr lang="en-US" dirty="0"/>
              <a:t>Great Smoothie</a:t>
            </a:r>
          </a:p>
          <a:p>
            <a:r>
              <a:rPr lang="en-US" dirty="0"/>
              <a:t>8:4 Ratio (2:1 Simplified)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BBC55-C7AC-4732-966B-6569BBF76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12" y="2159724"/>
            <a:ext cx="619302" cy="622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3D7570-6EF0-4B82-BFAC-23DDD1CF3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61" y="2864050"/>
            <a:ext cx="619302" cy="62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D4ADAC-BF50-4037-A529-9602AA0A2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61" y="2164632"/>
            <a:ext cx="619302" cy="622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429BD-7A37-4F30-8217-930B02CEE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43" y="2864050"/>
            <a:ext cx="619302" cy="62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54A4CF-52BF-4415-A337-34DAA49B0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79" y="2159724"/>
            <a:ext cx="619302" cy="622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7DA281-0A8F-4B7C-9157-C42A12B6B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06" y="2864050"/>
            <a:ext cx="619302" cy="622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2F1A58-BB42-44AF-AD3F-4908A925E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06" y="2159724"/>
            <a:ext cx="619302" cy="622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FB75D1-8195-4BC2-BF67-B5FBBC135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79" y="2864050"/>
            <a:ext cx="619302" cy="6226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10179D6-1590-4EF9-80EC-0CB946545B78}"/>
              </a:ext>
            </a:extLst>
          </p:cNvPr>
          <p:cNvGrpSpPr/>
          <p:nvPr/>
        </p:nvGrpSpPr>
        <p:grpSpPr>
          <a:xfrm>
            <a:off x="9312433" y="2020921"/>
            <a:ext cx="1504793" cy="1522932"/>
            <a:chOff x="7408387" y="3528042"/>
            <a:chExt cx="1504793" cy="15229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82BB9B-36BD-4654-B9D4-BC481405D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387" y="3528042"/>
              <a:ext cx="744541" cy="70432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3D6FDE-EF13-4B6A-8541-92D6B82F1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1636" y="3528042"/>
              <a:ext cx="744541" cy="70432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6B7EAB7-5D15-4F3F-A731-E83500035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095" y="4346648"/>
              <a:ext cx="744541" cy="7043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60AA0E-1A5C-4DF2-9D0C-15C73709C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639" y="4346648"/>
              <a:ext cx="744541" cy="70432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BF8EC35-EE01-4A22-B94E-F95A7DBBF783}"/>
              </a:ext>
            </a:extLst>
          </p:cNvPr>
          <p:cNvSpPr txBox="1"/>
          <p:nvPr/>
        </p:nvSpPr>
        <p:spPr>
          <a:xfrm>
            <a:off x="8497145" y="3447633"/>
            <a:ext cx="16305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kern="600" dirty="0"/>
              <a:t>8:4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02DA8B-5266-404E-B659-A6DB91099583}"/>
              </a:ext>
            </a:extLst>
          </p:cNvPr>
          <p:cNvSpPr/>
          <p:nvPr/>
        </p:nvSpPr>
        <p:spPr>
          <a:xfrm>
            <a:off x="8235887" y="4344651"/>
            <a:ext cx="231345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kern="600" dirty="0"/>
              <a:t>(2:1)</a:t>
            </a:r>
          </a:p>
        </p:txBody>
      </p:sp>
    </p:spTree>
    <p:extLst>
      <p:ext uri="{BB962C8B-B14F-4D97-AF65-F5344CB8AC3E}">
        <p14:creationId xmlns:p14="http://schemas.microsoft.com/office/powerpoint/2010/main" val="162417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E7E857-BDC6-475E-920A-4C838D48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Ratios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30A07-F799-49C1-8C9B-282FAF781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Ratio: Comparison of two values as a quotient</a:t>
            </a:r>
          </a:p>
          <a:p>
            <a:r>
              <a:rPr lang="en-US" dirty="0"/>
              <a:t>8 Apples</a:t>
            </a:r>
          </a:p>
          <a:p>
            <a:r>
              <a:rPr lang="en-US" dirty="0"/>
              <a:t>4 Bananas</a:t>
            </a:r>
          </a:p>
          <a:p>
            <a:r>
              <a:rPr lang="en-US" dirty="0"/>
              <a:t>Great Smoothie</a:t>
            </a:r>
          </a:p>
          <a:p>
            <a:r>
              <a:rPr lang="en-US" dirty="0"/>
              <a:t>8:4 Ratio (2:1 Simplified)</a:t>
            </a:r>
          </a:p>
          <a:p>
            <a:r>
              <a:rPr lang="en-US" dirty="0"/>
              <a:t>Wind Ripples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F87AE3B-86A2-4D0A-B511-071C061FF6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r="15365"/>
          <a:stretch/>
        </p:blipFill>
        <p:spPr>
          <a:xfrm>
            <a:off x="6313713" y="916912"/>
            <a:ext cx="5434149" cy="5172706"/>
          </a:xfrm>
        </p:spPr>
      </p:pic>
    </p:spTree>
    <p:extLst>
      <p:ext uri="{BB962C8B-B14F-4D97-AF65-F5344CB8AC3E}">
        <p14:creationId xmlns:p14="http://schemas.microsoft.com/office/powerpoint/2010/main" val="2308013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E7E857-BDC6-475E-920A-4C838D48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Ratios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30A07-F799-49C1-8C9B-282FAF781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Ratio: Comparison of two values as a quotient</a:t>
            </a:r>
          </a:p>
          <a:p>
            <a:r>
              <a:rPr lang="en-US" dirty="0"/>
              <a:t>8 Apples</a:t>
            </a:r>
          </a:p>
          <a:p>
            <a:r>
              <a:rPr lang="en-US" dirty="0"/>
              <a:t>4 Bananas</a:t>
            </a:r>
          </a:p>
          <a:p>
            <a:r>
              <a:rPr lang="en-US" dirty="0"/>
              <a:t>Great Smoothie</a:t>
            </a:r>
          </a:p>
          <a:p>
            <a:r>
              <a:rPr lang="en-US" dirty="0"/>
              <a:t>8:4 Ratio (2:1 Simplified)</a:t>
            </a:r>
          </a:p>
          <a:p>
            <a:r>
              <a:rPr lang="en-US" dirty="0"/>
              <a:t>Wind Ripples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F87AE3B-86A2-4D0A-B511-071C061FF6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r="15365"/>
          <a:stretch/>
        </p:blipFill>
        <p:spPr>
          <a:xfrm>
            <a:off x="6313713" y="916912"/>
            <a:ext cx="5434149" cy="517270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24580C-F4B9-4A00-B746-2C434D06024D}"/>
              </a:ext>
            </a:extLst>
          </p:cNvPr>
          <p:cNvCxnSpPr/>
          <p:nvPr/>
        </p:nvCxnSpPr>
        <p:spPr>
          <a:xfrm>
            <a:off x="7519969" y="2489004"/>
            <a:ext cx="0" cy="7202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5F3539-DB40-4C36-8F7D-CD30E997A29F}"/>
              </a:ext>
            </a:extLst>
          </p:cNvPr>
          <p:cNvCxnSpPr/>
          <p:nvPr/>
        </p:nvCxnSpPr>
        <p:spPr>
          <a:xfrm>
            <a:off x="7428177" y="2489003"/>
            <a:ext cx="18358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6BE39A-E904-4A2D-9C53-309B31C397D0}"/>
              </a:ext>
            </a:extLst>
          </p:cNvPr>
          <p:cNvCxnSpPr/>
          <p:nvPr/>
        </p:nvCxnSpPr>
        <p:spPr>
          <a:xfrm>
            <a:off x="7428176" y="3209226"/>
            <a:ext cx="18358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527FCD-D8A1-41A7-B49A-74F488870D15}"/>
              </a:ext>
            </a:extLst>
          </p:cNvPr>
          <p:cNvSpPr txBox="1"/>
          <p:nvPr/>
        </p:nvSpPr>
        <p:spPr>
          <a:xfrm>
            <a:off x="7519969" y="2711426"/>
            <a:ext cx="83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3623108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BD1C100-3A27-456E-B3B4-EFB20BA7AAC7}" vid="{C9F59442-8FD3-4C7F-A06F-D92CA5D6C3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4343</TotalTime>
  <Words>828</Words>
  <Application>Microsoft Office PowerPoint</Application>
  <PresentationFormat>Widescreen</PresentationFormat>
  <Paragraphs>221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Theme1</vt:lpstr>
      <vt:lpstr>Fluvial Geomorphology: Basic Channel Ratios</vt:lpstr>
      <vt:lpstr>Objectives</vt:lpstr>
      <vt:lpstr>Background: Ratios</vt:lpstr>
      <vt:lpstr>Background: Ratios</vt:lpstr>
      <vt:lpstr>Background: Ratios</vt:lpstr>
      <vt:lpstr>Background: Ratios</vt:lpstr>
      <vt:lpstr>Background: Ratios</vt:lpstr>
      <vt:lpstr>Background: Ratios</vt:lpstr>
      <vt:lpstr>Background: Ratios</vt:lpstr>
      <vt:lpstr>Background: Ratios</vt:lpstr>
      <vt:lpstr>Background: Bankfull Stage</vt:lpstr>
      <vt:lpstr>Background: Bankfull Stage</vt:lpstr>
      <vt:lpstr>Background: Bankfull Stage</vt:lpstr>
      <vt:lpstr>Background: Bankfull Stage</vt:lpstr>
      <vt:lpstr>Background: Bankfull Stage</vt:lpstr>
      <vt:lpstr>Background: Bankfull Stage</vt:lpstr>
      <vt:lpstr>Background: Bankfull Stage</vt:lpstr>
      <vt:lpstr>Background: Bankfull Stage</vt:lpstr>
      <vt:lpstr>Background: Bankfull Stage</vt:lpstr>
      <vt:lpstr>Width:Depth Ratio</vt:lpstr>
      <vt:lpstr>Width:Depth Ratio</vt:lpstr>
      <vt:lpstr>Width:Depth Ratio</vt:lpstr>
      <vt:lpstr>Width:Depth Ratio</vt:lpstr>
      <vt:lpstr>Width:Depth Ratio</vt:lpstr>
      <vt:lpstr>Width:Depth Ratio</vt:lpstr>
      <vt:lpstr>PowerPoint Presentation</vt:lpstr>
      <vt:lpstr>Entrenchment Ratio</vt:lpstr>
      <vt:lpstr>Entrenchment Ratio</vt:lpstr>
      <vt:lpstr>Entrenchment Ratio</vt:lpstr>
      <vt:lpstr>Entrenchment Ratio</vt:lpstr>
      <vt:lpstr>Entrenchment Ratio</vt:lpstr>
      <vt:lpstr>Entrenchment Ratio</vt:lpstr>
      <vt:lpstr>Entrenchment Ratio</vt:lpstr>
      <vt:lpstr>Other Ratios</vt:lpstr>
      <vt:lpstr>Other Ratios</vt:lpstr>
      <vt:lpstr>Other Ratios</vt:lpstr>
      <vt:lpstr>Other Ratios</vt:lpstr>
      <vt:lpstr>Ratios and classifications</vt:lpstr>
      <vt:lpstr>Recap</vt:lpstr>
      <vt:lpstr>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Fluvial Geomorphology: Basic Channel Ratios</dc:title>
  <dc:creator>Zach Hilgendorf (Student)</dc:creator>
  <cp:lastModifiedBy>Zach Hilgendorf (Student)</cp:lastModifiedBy>
  <cp:revision>60</cp:revision>
  <dcterms:created xsi:type="dcterms:W3CDTF">2021-01-23T20:55:37Z</dcterms:created>
  <dcterms:modified xsi:type="dcterms:W3CDTF">2021-01-27T21:24:53Z</dcterms:modified>
</cp:coreProperties>
</file>